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35"/>
  </p:notesMasterIdLst>
  <p:sldIdLst>
    <p:sldId id="256" r:id="rId2"/>
    <p:sldId id="298" r:id="rId3"/>
    <p:sldId id="302" r:id="rId4"/>
    <p:sldId id="312" r:id="rId5"/>
    <p:sldId id="314" r:id="rId6"/>
    <p:sldId id="315" r:id="rId7"/>
    <p:sldId id="316" r:id="rId8"/>
    <p:sldId id="313" r:id="rId9"/>
    <p:sldId id="320" r:id="rId10"/>
    <p:sldId id="303" r:id="rId11"/>
    <p:sldId id="317" r:id="rId12"/>
    <p:sldId id="257" r:id="rId13"/>
    <p:sldId id="319" r:id="rId14"/>
    <p:sldId id="322" r:id="rId15"/>
    <p:sldId id="318" r:id="rId16"/>
    <p:sldId id="335" r:id="rId17"/>
    <p:sldId id="323" r:id="rId18"/>
    <p:sldId id="324" r:id="rId19"/>
    <p:sldId id="336" r:id="rId20"/>
    <p:sldId id="325" r:id="rId21"/>
    <p:sldId id="321" r:id="rId22"/>
    <p:sldId id="337" r:id="rId23"/>
    <p:sldId id="326" r:id="rId24"/>
    <p:sldId id="329" r:id="rId25"/>
    <p:sldId id="327" r:id="rId26"/>
    <p:sldId id="328" r:id="rId27"/>
    <p:sldId id="330" r:id="rId28"/>
    <p:sldId id="331" r:id="rId29"/>
    <p:sldId id="332" r:id="rId30"/>
    <p:sldId id="333" r:id="rId31"/>
    <p:sldId id="334" r:id="rId32"/>
    <p:sldId id="299" r:id="rId33"/>
    <p:sldId id="261" r:id="rId34"/>
  </p:sldIdLst>
  <p:sldSz cx="10058400" cy="77724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BFE"/>
    <a:srgbClr val="F5F9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3792" autoAdjust="0"/>
  </p:normalViewPr>
  <p:slideViewPr>
    <p:cSldViewPr>
      <p:cViewPr varScale="1">
        <p:scale>
          <a:sx n="101" d="100"/>
          <a:sy n="101" d="100"/>
        </p:scale>
        <p:origin x="1404"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075" cy="3508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65738" y="0"/>
            <a:ext cx="4029075" cy="350838"/>
          </a:xfrm>
          <a:prstGeom prst="rect">
            <a:avLst/>
          </a:prstGeom>
        </p:spPr>
        <p:txBody>
          <a:bodyPr vert="horz" lIns="91440" tIns="45720" rIns="91440" bIns="45720" rtlCol="0"/>
          <a:lstStyle>
            <a:lvl1pPr algn="r">
              <a:defRPr sz="1200"/>
            </a:lvl1pPr>
          </a:lstStyle>
          <a:p>
            <a:fld id="{626DDB0D-2E92-4660-8D23-83C2B47F3C7F}" type="datetimeFigureOut">
              <a:rPr lang="en-US" smtClean="0"/>
              <a:t>1/30/2024</a:t>
            </a:fld>
            <a:endParaRPr lang="en-US"/>
          </a:p>
        </p:txBody>
      </p:sp>
      <p:sp>
        <p:nvSpPr>
          <p:cNvPr id="4" name="Slide Image Placeholder 3"/>
          <p:cNvSpPr>
            <a:spLocks noGrp="1" noRot="1" noChangeAspect="1"/>
          </p:cNvSpPr>
          <p:nvPr>
            <p:ph type="sldImg" idx="2"/>
          </p:nvPr>
        </p:nvSpPr>
        <p:spPr>
          <a:xfrm>
            <a:off x="3117850" y="876300"/>
            <a:ext cx="3060700" cy="2365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0275" y="3373438"/>
            <a:ext cx="7435850" cy="27606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9563"/>
            <a:ext cx="4029075" cy="3508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65738" y="6659563"/>
            <a:ext cx="4029075" cy="350837"/>
          </a:xfrm>
          <a:prstGeom prst="rect">
            <a:avLst/>
          </a:prstGeom>
        </p:spPr>
        <p:txBody>
          <a:bodyPr vert="horz" lIns="91440" tIns="45720" rIns="91440" bIns="45720" rtlCol="0" anchor="b"/>
          <a:lstStyle>
            <a:lvl1pPr algn="r">
              <a:defRPr sz="1200"/>
            </a:lvl1pPr>
          </a:lstStyle>
          <a:p>
            <a:fld id="{5CDBA816-3423-432B-B1DE-87C211E1B7F7}" type="slidenum">
              <a:rPr lang="en-US" smtClean="0"/>
              <a:t>‹#›</a:t>
            </a:fld>
            <a:endParaRPr lang="en-US"/>
          </a:p>
        </p:txBody>
      </p:sp>
    </p:spTree>
    <p:extLst>
      <p:ext uri="{BB962C8B-B14F-4D97-AF65-F5344CB8AC3E}">
        <p14:creationId xmlns:p14="http://schemas.microsoft.com/office/powerpoint/2010/main" val="687234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Tamara </a:t>
            </a:r>
          </a:p>
        </p:txBody>
      </p:sp>
      <p:sp>
        <p:nvSpPr>
          <p:cNvPr id="4" name="Slide Number Placeholder 3"/>
          <p:cNvSpPr>
            <a:spLocks noGrp="1"/>
          </p:cNvSpPr>
          <p:nvPr>
            <p:ph type="sldNum" sz="quarter" idx="5"/>
          </p:nvPr>
        </p:nvSpPr>
        <p:spPr/>
        <p:txBody>
          <a:bodyPr/>
          <a:lstStyle/>
          <a:p>
            <a:fld id="{E651C7BC-E484-41AD-8E05-A748929E9F9B}" type="slidenum">
              <a:rPr lang="en-US" smtClean="0"/>
              <a:t>12</a:t>
            </a:fld>
            <a:endParaRPr lang="en-US"/>
          </a:p>
        </p:txBody>
      </p:sp>
    </p:spTree>
    <p:extLst>
      <p:ext uri="{BB962C8B-B14F-4D97-AF65-F5344CB8AC3E}">
        <p14:creationId xmlns:p14="http://schemas.microsoft.com/office/powerpoint/2010/main" val="4000747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EF89-BE0E-CB06-E7BF-A06EFE217B7F}"/>
              </a:ext>
            </a:extLst>
          </p:cNvPr>
          <p:cNvSpPr>
            <a:spLocks noGrp="1"/>
          </p:cNvSpPr>
          <p:nvPr>
            <p:ph type="ctrTitle"/>
          </p:nvPr>
        </p:nvSpPr>
        <p:spPr>
          <a:xfrm>
            <a:off x="1257300" y="1272011"/>
            <a:ext cx="7543800" cy="2705947"/>
          </a:xfrm>
        </p:spPr>
        <p:txBody>
          <a:bodyPr anchor="b"/>
          <a:lstStyle>
            <a:lvl1pPr algn="ctr">
              <a:defRPr sz="4950"/>
            </a:lvl1pPr>
          </a:lstStyle>
          <a:p>
            <a:r>
              <a:rPr lang="en-US"/>
              <a:t>Click to edit Master title style</a:t>
            </a:r>
          </a:p>
        </p:txBody>
      </p:sp>
      <p:sp>
        <p:nvSpPr>
          <p:cNvPr id="3" name="Subtitle 2">
            <a:extLst>
              <a:ext uri="{FF2B5EF4-FFF2-40B4-BE49-F238E27FC236}">
                <a16:creationId xmlns:a16="http://schemas.microsoft.com/office/drawing/2014/main" id="{D2E7E9E3-D4E9-1796-B048-60F322ECF6CE}"/>
              </a:ext>
            </a:extLst>
          </p:cNvPr>
          <p:cNvSpPr>
            <a:spLocks noGrp="1"/>
          </p:cNvSpPr>
          <p:nvPr>
            <p:ph type="subTitle" idx="1"/>
          </p:nvPr>
        </p:nvSpPr>
        <p:spPr>
          <a:xfrm>
            <a:off x="1257300" y="4082310"/>
            <a:ext cx="7543800" cy="1876530"/>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p>
        </p:txBody>
      </p:sp>
      <p:sp>
        <p:nvSpPr>
          <p:cNvPr id="4" name="Date Placeholder 3">
            <a:extLst>
              <a:ext uri="{FF2B5EF4-FFF2-40B4-BE49-F238E27FC236}">
                <a16:creationId xmlns:a16="http://schemas.microsoft.com/office/drawing/2014/main" id="{FB167C64-0660-3203-D629-8026F5330ACC}"/>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4C931540-82F9-DFE2-E5D9-FAF08D5AC2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8056A6-B27C-CFEF-12FF-F12D0DEBEA1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406608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3214C-A760-3979-56DD-434E1C51E6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E432D8-1DB4-C920-F327-86CC6A9C4C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2A052-E0AF-8354-C1A6-E5E4E1F443A5}"/>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48999A8A-24C6-0FD1-E690-19377975C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D2DD72-1662-0C67-FDE9-DAA143F87CD4}"/>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729649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2EEBEE-1F45-ED01-D2A9-2EC6CC119A53}"/>
              </a:ext>
            </a:extLst>
          </p:cNvPr>
          <p:cNvSpPr>
            <a:spLocks noGrp="1"/>
          </p:cNvSpPr>
          <p:nvPr>
            <p:ph type="title" orient="vert"/>
          </p:nvPr>
        </p:nvSpPr>
        <p:spPr>
          <a:xfrm>
            <a:off x="7198042"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C0CC8-30ED-B6CB-D0F9-791E31F524DB}"/>
              </a:ext>
            </a:extLst>
          </p:cNvPr>
          <p:cNvSpPr>
            <a:spLocks noGrp="1"/>
          </p:cNvSpPr>
          <p:nvPr>
            <p:ph type="body" orient="vert" idx="1"/>
          </p:nvPr>
        </p:nvSpPr>
        <p:spPr>
          <a:xfrm>
            <a:off x="691515" y="413808"/>
            <a:ext cx="6380798" cy="65867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0CF4E5-DEFA-5924-FB12-60F1B03D9603}"/>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238DE5E1-3A5E-4A2B-2326-CCEC05CD9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8FDC7D-CF49-FEB1-BE13-AD8F3FD59CE7}"/>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3083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502920" y="1787652"/>
            <a:ext cx="4375404" cy="512978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180076" y="1787652"/>
            <a:ext cx="4375404" cy="512978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710519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478A-1A3C-109B-A433-506CE69B1D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13B72B3-077E-7574-87DE-019E9A42AF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26D5E-6C2F-414B-BC7C-0E24AB93F195}"/>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6A33E010-B935-3411-E83C-2F57A9614B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C1A904-4D37-C979-AFF2-26A4B060A7A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3978827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6B312-F51B-B8F4-7727-E873ECC58D9A}"/>
              </a:ext>
            </a:extLst>
          </p:cNvPr>
          <p:cNvSpPr>
            <a:spLocks noGrp="1"/>
          </p:cNvSpPr>
          <p:nvPr>
            <p:ph type="title"/>
          </p:nvPr>
        </p:nvSpPr>
        <p:spPr>
          <a:xfrm>
            <a:off x="686276" y="1937704"/>
            <a:ext cx="8675370" cy="3233102"/>
          </a:xfrm>
        </p:spPr>
        <p:txBody>
          <a:bodyPr anchor="b"/>
          <a:lstStyle>
            <a:lvl1pPr>
              <a:defRPr sz="4950"/>
            </a:lvl1pPr>
          </a:lstStyle>
          <a:p>
            <a:r>
              <a:rPr lang="en-US"/>
              <a:t>Click to edit Master title style</a:t>
            </a:r>
          </a:p>
        </p:txBody>
      </p:sp>
      <p:sp>
        <p:nvSpPr>
          <p:cNvPr id="3" name="Text Placeholder 2">
            <a:extLst>
              <a:ext uri="{FF2B5EF4-FFF2-40B4-BE49-F238E27FC236}">
                <a16:creationId xmlns:a16="http://schemas.microsoft.com/office/drawing/2014/main" id="{D7E92C24-E89C-EF62-36B0-CB0477C858CC}"/>
              </a:ext>
            </a:extLst>
          </p:cNvPr>
          <p:cNvSpPr>
            <a:spLocks noGrp="1"/>
          </p:cNvSpPr>
          <p:nvPr>
            <p:ph type="body" idx="1"/>
          </p:nvPr>
        </p:nvSpPr>
        <p:spPr>
          <a:xfrm>
            <a:off x="686276" y="5201392"/>
            <a:ext cx="8675370" cy="1700212"/>
          </a:xfrm>
        </p:spPr>
        <p:txBody>
          <a:bodyPr/>
          <a:lstStyle>
            <a:lvl1pPr marL="0" indent="0">
              <a:buNone/>
              <a:defRPr sz="1980">
                <a:solidFill>
                  <a:schemeClr val="tx1">
                    <a:tint val="75000"/>
                  </a:schemeClr>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39D49CF-C418-51CB-1CF2-179FCD60A536}"/>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9ACF6FDE-E377-1065-1F6B-A54F10945A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00B95-95BD-45DF-3E75-9CF341EC995A}"/>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54921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107B-C924-926B-E45D-0C257A7FED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D1478F-696C-21E8-55C7-77F9CEE55D33}"/>
              </a:ext>
            </a:extLst>
          </p:cNvPr>
          <p:cNvSpPr>
            <a:spLocks noGrp="1"/>
          </p:cNvSpPr>
          <p:nvPr>
            <p:ph sz="half" idx="1"/>
          </p:nvPr>
        </p:nvSpPr>
        <p:spPr>
          <a:xfrm>
            <a:off x="69151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BAA122-F475-DB6E-D789-713A341B2AD8}"/>
              </a:ext>
            </a:extLst>
          </p:cNvPr>
          <p:cNvSpPr>
            <a:spLocks noGrp="1"/>
          </p:cNvSpPr>
          <p:nvPr>
            <p:ph sz="half" idx="2"/>
          </p:nvPr>
        </p:nvSpPr>
        <p:spPr>
          <a:xfrm>
            <a:off x="5092065" y="2069042"/>
            <a:ext cx="4274820" cy="49315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4EFD9-EA03-B6AA-2D73-0B6751D0A6EA}"/>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6" name="Footer Placeholder 5">
            <a:extLst>
              <a:ext uri="{FF2B5EF4-FFF2-40B4-BE49-F238E27FC236}">
                <a16:creationId xmlns:a16="http://schemas.microsoft.com/office/drawing/2014/main" id="{5BDECAC0-92AB-D2F0-69E3-7CA1856324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737CA9-4618-5274-1E8F-60504ECB3FA9}"/>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1137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F3719-752B-758D-4D13-047DB459C8F8}"/>
              </a:ext>
            </a:extLst>
          </p:cNvPr>
          <p:cNvSpPr>
            <a:spLocks noGrp="1"/>
          </p:cNvSpPr>
          <p:nvPr>
            <p:ph type="title"/>
          </p:nvPr>
        </p:nvSpPr>
        <p:spPr>
          <a:xfrm>
            <a:off x="692825" y="413809"/>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246564-F818-CF80-F561-3E992B56C603}"/>
              </a:ext>
            </a:extLst>
          </p:cNvPr>
          <p:cNvSpPr>
            <a:spLocks noGrp="1"/>
          </p:cNvSpPr>
          <p:nvPr>
            <p:ph type="body" idx="1"/>
          </p:nvPr>
        </p:nvSpPr>
        <p:spPr>
          <a:xfrm>
            <a:off x="692826" y="1905318"/>
            <a:ext cx="4255174"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4" name="Content Placeholder 3">
            <a:extLst>
              <a:ext uri="{FF2B5EF4-FFF2-40B4-BE49-F238E27FC236}">
                <a16:creationId xmlns:a16="http://schemas.microsoft.com/office/drawing/2014/main" id="{D8DFAA71-AA97-B417-49E8-3F7EDA06176D}"/>
              </a:ext>
            </a:extLst>
          </p:cNvPr>
          <p:cNvSpPr>
            <a:spLocks noGrp="1"/>
          </p:cNvSpPr>
          <p:nvPr>
            <p:ph sz="half" idx="2"/>
          </p:nvPr>
        </p:nvSpPr>
        <p:spPr>
          <a:xfrm>
            <a:off x="692826" y="2839085"/>
            <a:ext cx="4255174"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9ED8341-CB92-366C-D7B3-D293B1944E36}"/>
              </a:ext>
            </a:extLst>
          </p:cNvPr>
          <p:cNvSpPr>
            <a:spLocks noGrp="1"/>
          </p:cNvSpPr>
          <p:nvPr>
            <p:ph type="body" sz="quarter" idx="3"/>
          </p:nvPr>
        </p:nvSpPr>
        <p:spPr>
          <a:xfrm>
            <a:off x="5092065" y="1905318"/>
            <a:ext cx="4276130" cy="933767"/>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Click to edit Master text styles</a:t>
            </a:r>
          </a:p>
        </p:txBody>
      </p:sp>
      <p:sp>
        <p:nvSpPr>
          <p:cNvPr id="6" name="Content Placeholder 5">
            <a:extLst>
              <a:ext uri="{FF2B5EF4-FFF2-40B4-BE49-F238E27FC236}">
                <a16:creationId xmlns:a16="http://schemas.microsoft.com/office/drawing/2014/main" id="{8620F4C6-2DF3-995F-B030-3A5CB2DB1FEE}"/>
              </a:ext>
            </a:extLst>
          </p:cNvPr>
          <p:cNvSpPr>
            <a:spLocks noGrp="1"/>
          </p:cNvSpPr>
          <p:nvPr>
            <p:ph sz="quarter" idx="4"/>
          </p:nvPr>
        </p:nvSpPr>
        <p:spPr>
          <a:xfrm>
            <a:off x="5092065" y="2839085"/>
            <a:ext cx="4276130" cy="41758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745B4B1-6C3B-0E02-33A5-3F81A5E04CF4}"/>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8" name="Footer Placeholder 7">
            <a:extLst>
              <a:ext uri="{FF2B5EF4-FFF2-40B4-BE49-F238E27FC236}">
                <a16:creationId xmlns:a16="http://schemas.microsoft.com/office/drawing/2014/main" id="{4680674E-5451-E4AF-0D91-D740A8FA8D8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91342A5-B5E8-38CC-B4BC-A21835BD7EE2}"/>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53561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12EE1-FA98-33F9-731B-99A4B6D18F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4FDE2D-E018-F59A-1D1B-261197C9B19D}"/>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4" name="Footer Placeholder 3">
            <a:extLst>
              <a:ext uri="{FF2B5EF4-FFF2-40B4-BE49-F238E27FC236}">
                <a16:creationId xmlns:a16="http://schemas.microsoft.com/office/drawing/2014/main" id="{2CF050D9-8680-B723-AF97-B6EA779CEA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363724A-69F5-2081-79B1-E8209487138E}"/>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146792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EB4BDB-3C2D-F5B4-02AE-405FD6C2FA7B}"/>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3" name="Footer Placeholder 2">
            <a:extLst>
              <a:ext uri="{FF2B5EF4-FFF2-40B4-BE49-F238E27FC236}">
                <a16:creationId xmlns:a16="http://schemas.microsoft.com/office/drawing/2014/main" id="{3B1EAF6D-31F3-569A-5150-51558BBE174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AD0875A-F512-CC98-B719-8716D53D7DF3}"/>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32093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8CD83-BEC1-2651-195C-AB7EE31C86AB}"/>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Content Placeholder 2">
            <a:extLst>
              <a:ext uri="{FF2B5EF4-FFF2-40B4-BE49-F238E27FC236}">
                <a16:creationId xmlns:a16="http://schemas.microsoft.com/office/drawing/2014/main" id="{EE063F3F-7D37-742C-7A38-25FD4A4DDE9F}"/>
              </a:ext>
            </a:extLst>
          </p:cNvPr>
          <p:cNvSpPr>
            <a:spLocks noGrp="1"/>
          </p:cNvSpPr>
          <p:nvPr>
            <p:ph idx="1"/>
          </p:nvPr>
        </p:nvSpPr>
        <p:spPr>
          <a:xfrm>
            <a:off x="4276130" y="1119082"/>
            <a:ext cx="5092065" cy="5523442"/>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49BACDE-EE9D-4ACD-53AE-E63D911D46D4}"/>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7292D124-450B-62FA-EDB7-43EF4CCF9781}"/>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6" name="Footer Placeholder 5">
            <a:extLst>
              <a:ext uri="{FF2B5EF4-FFF2-40B4-BE49-F238E27FC236}">
                <a16:creationId xmlns:a16="http://schemas.microsoft.com/office/drawing/2014/main" id="{55F05743-E38F-A388-48D5-8FDB11C391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AB92C7-4CC5-A930-41C2-0B0594EE5108}"/>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2648340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E02C6-5024-23CB-7F62-4E50A1B8688D}"/>
              </a:ext>
            </a:extLst>
          </p:cNvPr>
          <p:cNvSpPr>
            <a:spLocks noGrp="1"/>
          </p:cNvSpPr>
          <p:nvPr>
            <p:ph type="title"/>
          </p:nvPr>
        </p:nvSpPr>
        <p:spPr>
          <a:xfrm>
            <a:off x="692825" y="518160"/>
            <a:ext cx="3244096" cy="1813560"/>
          </a:xfrm>
        </p:spPr>
        <p:txBody>
          <a:bodyPr anchor="b"/>
          <a:lstStyle>
            <a:lvl1pPr>
              <a:defRPr sz="2640"/>
            </a:lvl1pPr>
          </a:lstStyle>
          <a:p>
            <a:r>
              <a:rPr lang="en-US"/>
              <a:t>Click to edit Master title style</a:t>
            </a:r>
          </a:p>
        </p:txBody>
      </p:sp>
      <p:sp>
        <p:nvSpPr>
          <p:cNvPr id="3" name="Picture Placeholder 2">
            <a:extLst>
              <a:ext uri="{FF2B5EF4-FFF2-40B4-BE49-F238E27FC236}">
                <a16:creationId xmlns:a16="http://schemas.microsoft.com/office/drawing/2014/main" id="{7AFC5502-0ECE-2AF1-8296-00F2B008966F}"/>
              </a:ext>
            </a:extLst>
          </p:cNvPr>
          <p:cNvSpPr>
            <a:spLocks noGrp="1"/>
          </p:cNvSpPr>
          <p:nvPr>
            <p:ph type="pic" idx="1"/>
          </p:nvPr>
        </p:nvSpPr>
        <p:spPr>
          <a:xfrm>
            <a:off x="4276130" y="1119082"/>
            <a:ext cx="5092065" cy="5523442"/>
          </a:xfrm>
        </p:spPr>
        <p:txBody>
          <a:bodyPr/>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endParaRPr lang="en-US"/>
          </a:p>
        </p:txBody>
      </p:sp>
      <p:sp>
        <p:nvSpPr>
          <p:cNvPr id="4" name="Text Placeholder 3">
            <a:extLst>
              <a:ext uri="{FF2B5EF4-FFF2-40B4-BE49-F238E27FC236}">
                <a16:creationId xmlns:a16="http://schemas.microsoft.com/office/drawing/2014/main" id="{DA42F61A-F2E7-0091-C076-C874BA386598}"/>
              </a:ext>
            </a:extLst>
          </p:cNvPr>
          <p:cNvSpPr>
            <a:spLocks noGrp="1"/>
          </p:cNvSpPr>
          <p:nvPr>
            <p:ph type="body" sz="half" idx="2"/>
          </p:nvPr>
        </p:nvSpPr>
        <p:spPr>
          <a:xfrm>
            <a:off x="692825" y="2331720"/>
            <a:ext cx="3244096" cy="4319800"/>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Click to edit Master text styles</a:t>
            </a:r>
          </a:p>
        </p:txBody>
      </p:sp>
      <p:sp>
        <p:nvSpPr>
          <p:cNvPr id="5" name="Date Placeholder 4">
            <a:extLst>
              <a:ext uri="{FF2B5EF4-FFF2-40B4-BE49-F238E27FC236}">
                <a16:creationId xmlns:a16="http://schemas.microsoft.com/office/drawing/2014/main" id="{442B70B5-AC36-7EAC-4F3B-4FCADB22FDDF}"/>
              </a:ext>
            </a:extLst>
          </p:cNvPr>
          <p:cNvSpPr>
            <a:spLocks noGrp="1"/>
          </p:cNvSpPr>
          <p:nvPr>
            <p:ph type="dt" sz="half" idx="10"/>
          </p:nvPr>
        </p:nvSpPr>
        <p:spPr/>
        <p:txBody>
          <a:bodyPr/>
          <a:lstStyle/>
          <a:p>
            <a:fld id="{1D8BD707-D9CF-40AE-B4C6-C98DA3205C09}" type="datetimeFigureOut">
              <a:rPr lang="en-US" smtClean="0"/>
              <a:t>1/30/2024</a:t>
            </a:fld>
            <a:endParaRPr lang="en-US"/>
          </a:p>
        </p:txBody>
      </p:sp>
      <p:sp>
        <p:nvSpPr>
          <p:cNvPr id="6" name="Footer Placeholder 5">
            <a:extLst>
              <a:ext uri="{FF2B5EF4-FFF2-40B4-BE49-F238E27FC236}">
                <a16:creationId xmlns:a16="http://schemas.microsoft.com/office/drawing/2014/main" id="{FB0E6784-A576-4E9A-1F86-BC5630C38B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A8909-3B84-007C-193F-E689CF94D76F}"/>
              </a:ext>
            </a:extLst>
          </p:cNvPr>
          <p:cNvSpPr>
            <a:spLocks noGrp="1"/>
          </p:cNvSpPr>
          <p:nvPr>
            <p:ph type="sldNum" sz="quarter" idx="12"/>
          </p:nvPr>
        </p:nvSpPr>
        <p:spPr/>
        <p:txBody>
          <a:bodyPr/>
          <a:lstStyle/>
          <a:p>
            <a:fld id="{B6F15528-21DE-4FAA-801E-634DDDAF4B2B}" type="slidenum">
              <a:rPr lang="en-US" smtClean="0"/>
              <a:t>‹#›</a:t>
            </a:fld>
            <a:endParaRPr lang="en-US"/>
          </a:p>
        </p:txBody>
      </p:sp>
    </p:spTree>
    <p:extLst>
      <p:ext uri="{BB962C8B-B14F-4D97-AF65-F5344CB8AC3E}">
        <p14:creationId xmlns:p14="http://schemas.microsoft.com/office/powerpoint/2010/main" val="1425530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BDBC32-B4CB-7BA1-3D49-A161BE4794BE}"/>
              </a:ext>
            </a:extLst>
          </p:cNvPr>
          <p:cNvSpPr>
            <a:spLocks noGrp="1"/>
          </p:cNvSpPr>
          <p:nvPr>
            <p:ph type="title"/>
          </p:nvPr>
        </p:nvSpPr>
        <p:spPr>
          <a:xfrm>
            <a:off x="691515" y="413809"/>
            <a:ext cx="8675370" cy="150230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0C742E-6515-39CF-8F14-6F9ABB58AED4}"/>
              </a:ext>
            </a:extLst>
          </p:cNvPr>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DA3593-CBAB-02DA-1B62-67E25C6B4107}"/>
              </a:ext>
            </a:extLst>
          </p:cNvPr>
          <p:cNvSpPr>
            <a:spLocks noGrp="1"/>
          </p:cNvSpPr>
          <p:nvPr>
            <p:ph type="dt" sz="half" idx="2"/>
          </p:nvPr>
        </p:nvSpPr>
        <p:spPr>
          <a:xfrm>
            <a:off x="691515" y="7203864"/>
            <a:ext cx="2263140" cy="413808"/>
          </a:xfrm>
          <a:prstGeom prst="rect">
            <a:avLst/>
          </a:prstGeom>
        </p:spPr>
        <p:txBody>
          <a:bodyPr vert="horz" lIns="91440" tIns="45720" rIns="91440" bIns="45720" rtlCol="0" anchor="ctr"/>
          <a:lstStyle>
            <a:lvl1pPr algn="l">
              <a:defRPr sz="990">
                <a:solidFill>
                  <a:schemeClr val="tx1">
                    <a:tint val="75000"/>
                  </a:schemeClr>
                </a:solidFill>
              </a:defRPr>
            </a:lvl1pPr>
          </a:lstStyle>
          <a:p>
            <a:fld id="{1D8BD707-D9CF-40AE-B4C6-C98DA3205C09}" type="datetimeFigureOut">
              <a:rPr lang="en-US" smtClean="0"/>
              <a:t>1/30/2024</a:t>
            </a:fld>
            <a:endParaRPr lang="en-US"/>
          </a:p>
        </p:txBody>
      </p:sp>
      <p:sp>
        <p:nvSpPr>
          <p:cNvPr id="5" name="Footer Placeholder 4">
            <a:extLst>
              <a:ext uri="{FF2B5EF4-FFF2-40B4-BE49-F238E27FC236}">
                <a16:creationId xmlns:a16="http://schemas.microsoft.com/office/drawing/2014/main" id="{2E76BF97-D88A-6BFB-1CED-DE65511A86E9}"/>
              </a:ext>
            </a:extLst>
          </p:cNvPr>
          <p:cNvSpPr>
            <a:spLocks noGrp="1"/>
          </p:cNvSpPr>
          <p:nvPr>
            <p:ph type="ftr" sz="quarter" idx="3"/>
          </p:nvPr>
        </p:nvSpPr>
        <p:spPr>
          <a:xfrm>
            <a:off x="3331845" y="7203864"/>
            <a:ext cx="3394710" cy="413808"/>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9D07CFE-BAFF-9957-A29A-BD4C69409FAB}"/>
              </a:ext>
            </a:extLst>
          </p:cNvPr>
          <p:cNvSpPr>
            <a:spLocks noGrp="1"/>
          </p:cNvSpPr>
          <p:nvPr>
            <p:ph type="sldNum" sz="quarter" idx="4"/>
          </p:nvPr>
        </p:nvSpPr>
        <p:spPr>
          <a:xfrm>
            <a:off x="7103745" y="7203864"/>
            <a:ext cx="2263140" cy="413808"/>
          </a:xfrm>
          <a:prstGeom prst="rect">
            <a:avLst/>
          </a:prstGeom>
        </p:spPr>
        <p:txBody>
          <a:bodyPr vert="horz" lIns="91440" tIns="45720" rIns="91440" bIns="45720" rtlCol="0" anchor="ctr"/>
          <a:lstStyle>
            <a:lvl1pPr algn="r">
              <a:defRPr sz="990">
                <a:solidFill>
                  <a:schemeClr val="tx1">
                    <a:tint val="75000"/>
                  </a:schemeClr>
                </a:solidFill>
              </a:defRPr>
            </a:lvl1pPr>
          </a:lstStyle>
          <a:p>
            <a:fld id="{B6F15528-21DE-4FAA-801E-634DDDAF4B2B}" type="slidenum">
              <a:rPr lang="en-US" smtClean="0"/>
              <a:t>‹#›</a:t>
            </a:fld>
            <a:endParaRPr lang="en-US"/>
          </a:p>
        </p:txBody>
      </p:sp>
    </p:spTree>
    <p:extLst>
      <p:ext uri="{BB962C8B-B14F-4D97-AF65-F5344CB8AC3E}">
        <p14:creationId xmlns:p14="http://schemas.microsoft.com/office/powerpoint/2010/main" val="62468531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6" Type="http://schemas.openxmlformats.org/officeDocument/2006/relationships/image" Target="../media/image11.emf"/><Relationship Id="rId5" Type="http://schemas.openxmlformats.org/officeDocument/2006/relationships/package" Target="../embeddings/Microsoft_Excel_Macro-Enabled_Worksheet.xlsm"/><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emf"/></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7.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FBFE"/>
        </a:solidFill>
        <a:effectLst/>
      </p:bgPr>
    </p:bg>
    <p:spTree>
      <p:nvGrpSpPr>
        <p:cNvPr id="1" name=""/>
        <p:cNvGrpSpPr/>
        <p:nvPr/>
      </p:nvGrpSpPr>
      <p:grpSpPr>
        <a:xfrm>
          <a:off x="0" y="0"/>
          <a:ext cx="0" cy="0"/>
          <a:chOff x="0" y="0"/>
          <a:chExt cx="0" cy="0"/>
        </a:xfrm>
      </p:grpSpPr>
      <p:sp>
        <p:nvSpPr>
          <p:cNvPr id="2" name="object 2"/>
          <p:cNvSpPr/>
          <p:nvPr/>
        </p:nvSpPr>
        <p:spPr>
          <a:xfrm>
            <a:off x="0" y="4959350"/>
            <a:ext cx="10058400" cy="2813050"/>
          </a:xfrm>
          <a:custGeom>
            <a:avLst/>
            <a:gdLst/>
            <a:ahLst/>
            <a:cxnLst/>
            <a:rect l="l" t="t" r="r" b="b"/>
            <a:pathLst>
              <a:path w="10058400" h="2813050">
                <a:moveTo>
                  <a:pt x="0" y="2813050"/>
                </a:moveTo>
                <a:lnTo>
                  <a:pt x="10058400" y="2813050"/>
                </a:lnTo>
                <a:lnTo>
                  <a:pt x="10058400" y="0"/>
                </a:lnTo>
                <a:lnTo>
                  <a:pt x="0" y="0"/>
                </a:lnTo>
                <a:lnTo>
                  <a:pt x="0" y="2813050"/>
                </a:lnTo>
                <a:close/>
              </a:path>
            </a:pathLst>
          </a:custGeom>
          <a:solidFill>
            <a:schemeClr val="accent3">
              <a:lumMod val="60000"/>
              <a:lumOff val="40000"/>
            </a:schemeClr>
          </a:solidFill>
        </p:spPr>
        <p:txBody>
          <a:bodyPr wrap="square" lIns="0" tIns="0" rIns="0" bIns="0" rtlCol="0"/>
          <a:lstStyle/>
          <a:p>
            <a:endParaRPr/>
          </a:p>
        </p:txBody>
      </p:sp>
      <p:sp>
        <p:nvSpPr>
          <p:cNvPr id="3" name="object 3"/>
          <p:cNvSpPr/>
          <p:nvPr/>
        </p:nvSpPr>
        <p:spPr>
          <a:xfrm>
            <a:off x="0" y="1326514"/>
            <a:ext cx="10058400" cy="3301746"/>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0" y="3307715"/>
            <a:ext cx="10058400" cy="1851025"/>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609600" y="5489830"/>
            <a:ext cx="7830184" cy="1708160"/>
          </a:xfrm>
          <a:prstGeom prst="rect">
            <a:avLst/>
          </a:prstGeom>
        </p:spPr>
        <p:txBody>
          <a:bodyPr vert="horz" wrap="square" lIns="0" tIns="0" rIns="0" bIns="0" rtlCol="0">
            <a:spAutoFit/>
          </a:bodyPr>
          <a:lstStyle/>
          <a:p>
            <a:pPr marL="12700">
              <a:lnSpc>
                <a:spcPct val="100000"/>
              </a:lnSpc>
            </a:pPr>
            <a:r>
              <a:rPr lang="en-US" sz="3700" b="1" spc="-5" dirty="0">
                <a:latin typeface="Arial"/>
                <a:cs typeface="Arial"/>
              </a:rPr>
              <a:t>HOME-ARP Supportive Services</a:t>
            </a:r>
          </a:p>
          <a:p>
            <a:pPr marL="12700">
              <a:lnSpc>
                <a:spcPct val="100000"/>
              </a:lnSpc>
            </a:pPr>
            <a:r>
              <a:rPr lang="en-US" sz="3700" b="1" spc="-5" dirty="0">
                <a:latin typeface="Arial"/>
                <a:cs typeface="Arial"/>
              </a:rPr>
              <a:t>Tenant Based Rental Assistance</a:t>
            </a:r>
          </a:p>
          <a:p>
            <a:pPr marL="12700">
              <a:lnSpc>
                <a:spcPct val="100000"/>
              </a:lnSpc>
            </a:pPr>
            <a:r>
              <a:rPr lang="en-US" sz="3700" b="1" spc="-5" dirty="0">
                <a:latin typeface="Arial"/>
                <a:cs typeface="Arial"/>
              </a:rPr>
              <a:t>Application  </a:t>
            </a:r>
            <a:endParaRPr sz="3700" dirty="0">
              <a:latin typeface="Arial"/>
              <a:cs typeface="Arial"/>
            </a:endParaRPr>
          </a:p>
        </p:txBody>
      </p:sp>
      <p:pic>
        <p:nvPicPr>
          <p:cNvPr id="9" name="Picture 8" descr="A blue and black logo&#10;&#10;Description automatically generated with medium confidence">
            <a:extLst>
              <a:ext uri="{FF2B5EF4-FFF2-40B4-BE49-F238E27FC236}">
                <a16:creationId xmlns:a16="http://schemas.microsoft.com/office/drawing/2014/main" id="{FE15AA17-3562-E35D-86CE-701999E213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821" y="60324"/>
            <a:ext cx="2378837" cy="1082676"/>
          </a:xfrm>
          <a:prstGeom prst="rect">
            <a:avLst/>
          </a:prstGeom>
        </p:spPr>
      </p:pic>
      <p:pic>
        <p:nvPicPr>
          <p:cNvPr id="17410" name="Picture 2" descr="image">
            <a:extLst>
              <a:ext uri="{FF2B5EF4-FFF2-40B4-BE49-F238E27FC236}">
                <a16:creationId xmlns:a16="http://schemas.microsoft.com/office/drawing/2014/main" id="{CFC81ADB-FAB0-C7B0-FFEB-471BC373C6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824"/>
            <a:ext cx="1447800" cy="144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920" y="310896"/>
            <a:ext cx="9052560" cy="615553"/>
          </a:xfrm>
          <a:prstGeom prst="rect">
            <a:avLst/>
          </a:prstGeom>
          <a:blipFill>
            <a:blip r:embed="rId2" cstate="print"/>
            <a:stretch>
              <a:fillRect/>
            </a:stretch>
          </a:blipFill>
        </p:spPr>
        <p:txBody>
          <a:bodyPr wrap="square" lIns="0" tIns="0" rIns="0" bIns="0" rtlCol="0"/>
          <a:lstStyle/>
          <a:p>
            <a:pPr algn="ctr"/>
            <a:r>
              <a:rPr lang="en-US" sz="4000" dirty="0"/>
              <a:t>Table of Contents </a:t>
            </a:r>
          </a:p>
        </p:txBody>
      </p:sp>
      <p:sp>
        <p:nvSpPr>
          <p:cNvPr id="3" name="Text Placeholder 2">
            <a:extLst>
              <a:ext uri="{FF2B5EF4-FFF2-40B4-BE49-F238E27FC236}">
                <a16:creationId xmlns:a16="http://schemas.microsoft.com/office/drawing/2014/main" id="{7F66F144-4D35-B438-697F-5FEE742FCECA}"/>
              </a:ext>
            </a:extLst>
          </p:cNvPr>
          <p:cNvSpPr>
            <a:spLocks noGrp="1"/>
          </p:cNvSpPr>
          <p:nvPr>
            <p:ph sz="half" idx="2"/>
          </p:nvPr>
        </p:nvSpPr>
        <p:spPr>
          <a:xfrm>
            <a:off x="152400" y="1295400"/>
            <a:ext cx="3962400" cy="5124480"/>
          </a:xfrm>
        </p:spPr>
        <p:txBody>
          <a:bodyPr/>
          <a:lstStyle/>
          <a:p>
            <a:pPr>
              <a:spcBef>
                <a:spcPts val="150"/>
              </a:spcBef>
              <a:spcAft>
                <a:spcPts val="180"/>
              </a:spcAft>
            </a:pPr>
            <a:endParaRPr lang="en-US" sz="2500" b="1" dirty="0">
              <a:latin typeface="Arial" panose="020B0604020202020204" pitchFamily="34" charset="0"/>
              <a:cs typeface="Arial" panose="020B0604020202020204" pitchFamily="34" charset="0"/>
            </a:endParaRPr>
          </a:p>
          <a:p>
            <a:pPr>
              <a:spcBef>
                <a:spcPts val="150"/>
              </a:spcBef>
              <a:spcAft>
                <a:spcPts val="180"/>
              </a:spcAft>
            </a:pPr>
            <a:endParaRPr lang="en-US" sz="2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400" dirty="0">
                <a:solidFill>
                  <a:srgbClr val="000000"/>
                </a:solidFill>
                <a:latin typeface="Calibri" panose="020F0502020204030204" pitchFamily="34" charset="0"/>
              </a:rPr>
              <a:t>The application must be submitted according to the table of content. </a:t>
            </a:r>
          </a:p>
          <a:p>
            <a:pPr marL="742950" lvl="1" indent="-285750">
              <a:buFont typeface="Arial" panose="020B0604020202020204" pitchFamily="34" charset="0"/>
              <a:buChar char="•"/>
            </a:pPr>
            <a:r>
              <a:rPr lang="en-US" sz="2400" dirty="0">
                <a:solidFill>
                  <a:srgbClr val="000000"/>
                </a:solidFill>
                <a:latin typeface="Calibri" panose="020F0502020204030204" pitchFamily="34" charset="0"/>
              </a:rPr>
              <a:t>Keep all attachments in order</a:t>
            </a:r>
          </a:p>
          <a:p>
            <a:pPr marL="742950" lvl="1" indent="-285750">
              <a:buFont typeface="Arial" panose="020B0604020202020204" pitchFamily="34" charset="0"/>
              <a:buChar char="•"/>
            </a:pPr>
            <a:r>
              <a:rPr lang="en-US" sz="2400" dirty="0">
                <a:solidFill>
                  <a:srgbClr val="000000"/>
                </a:solidFill>
                <a:latin typeface="Calibri" panose="020F0502020204030204" pitchFamily="34" charset="0"/>
              </a:rPr>
              <a:t>Include a title page for each section </a:t>
            </a:r>
          </a:p>
          <a:p>
            <a:endParaRPr lang="en-US" b="0" i="0" u="none" strike="noStrike" baseline="0" dirty="0">
              <a:solidFill>
                <a:srgbClr val="000000"/>
              </a:solidFill>
              <a:latin typeface="Calibri" panose="020F0502020204030204" pitchFamily="34" charset="0"/>
            </a:endParaRPr>
          </a:p>
          <a:p>
            <a:endParaRPr lang="en-US" sz="2000" b="1"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745341" y="7048175"/>
            <a:ext cx="1015880" cy="462355"/>
          </a:xfrm>
          <a:prstGeom prst="rect">
            <a:avLst/>
          </a:prstGeom>
        </p:spPr>
      </p:pic>
      <p:graphicFrame>
        <p:nvGraphicFramePr>
          <p:cNvPr id="15" name="Object 14">
            <a:extLst>
              <a:ext uri="{FF2B5EF4-FFF2-40B4-BE49-F238E27FC236}">
                <a16:creationId xmlns:a16="http://schemas.microsoft.com/office/drawing/2014/main" id="{4B6E3F0F-2FBF-AF26-A301-E543F19D98C6}"/>
              </a:ext>
            </a:extLst>
          </p:cNvPr>
          <p:cNvGraphicFramePr>
            <a:graphicFrameLocks noChangeAspect="1"/>
          </p:cNvGraphicFramePr>
          <p:nvPr>
            <p:extLst>
              <p:ext uri="{D42A27DB-BD31-4B8C-83A1-F6EECF244321}">
                <p14:modId xmlns:p14="http://schemas.microsoft.com/office/powerpoint/2010/main" val="1647234220"/>
              </p:ext>
            </p:extLst>
          </p:nvPr>
        </p:nvGraphicFramePr>
        <p:xfrm>
          <a:off x="4303213" y="990600"/>
          <a:ext cx="5458008" cy="6324600"/>
        </p:xfrm>
        <a:graphic>
          <a:graphicData uri="http://schemas.openxmlformats.org/presentationml/2006/ole">
            <mc:AlternateContent xmlns:mc="http://schemas.openxmlformats.org/markup-compatibility/2006">
              <mc:Choice xmlns:v="urn:schemas-microsoft-com:vml" Requires="v">
                <p:oleObj name="Macro-Enabled Worksheet" r:id="rId5" imgW="6829296" imgH="7915044" progId="Excel.SheetMacroEnabled.12">
                  <p:embed/>
                </p:oleObj>
              </mc:Choice>
              <mc:Fallback>
                <p:oleObj name="Macro-Enabled Worksheet" r:id="rId5" imgW="6829296" imgH="7915044" progId="Excel.SheetMacroEnabled.12">
                  <p:embed/>
                  <p:pic>
                    <p:nvPicPr>
                      <p:cNvPr id="0" name=""/>
                      <p:cNvPicPr/>
                      <p:nvPr/>
                    </p:nvPicPr>
                    <p:blipFill>
                      <a:blip r:embed="rId6"/>
                      <a:stretch>
                        <a:fillRect/>
                      </a:stretch>
                    </p:blipFill>
                    <p:spPr>
                      <a:xfrm>
                        <a:off x="4303213" y="990600"/>
                        <a:ext cx="5458008" cy="6324600"/>
                      </a:xfrm>
                      <a:prstGeom prst="rect">
                        <a:avLst/>
                      </a:prstGeom>
                    </p:spPr>
                  </p:pic>
                </p:oleObj>
              </mc:Fallback>
            </mc:AlternateContent>
          </a:graphicData>
        </a:graphic>
      </p:graphicFrame>
    </p:spTree>
    <p:extLst>
      <p:ext uri="{BB962C8B-B14F-4D97-AF65-F5344CB8AC3E}">
        <p14:creationId xmlns:p14="http://schemas.microsoft.com/office/powerpoint/2010/main" val="3123960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920" y="310896"/>
            <a:ext cx="9052560" cy="615553"/>
          </a:xfrm>
          <a:prstGeom prst="rect">
            <a:avLst/>
          </a:prstGeom>
          <a:blipFill>
            <a:blip r:embed="rId2" cstate="print"/>
            <a:stretch>
              <a:fillRect/>
            </a:stretch>
          </a:blipFill>
        </p:spPr>
        <p:txBody>
          <a:bodyPr wrap="square" lIns="0" tIns="0" rIns="0" bIns="0" rtlCol="0"/>
          <a:lstStyle/>
          <a:p>
            <a:pPr algn="ctr"/>
            <a:r>
              <a:rPr kumimoji="0" lang="en-US" sz="4000" b="1"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Threshold Requirements</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sz="half" idx="2"/>
          </p:nvPr>
        </p:nvSpPr>
        <p:spPr>
          <a:xfrm>
            <a:off x="152400" y="1295400"/>
            <a:ext cx="3962400" cy="4226798"/>
          </a:xfrm>
        </p:spPr>
        <p:txBody>
          <a:bodyPr/>
          <a:lstStyle/>
          <a:p>
            <a:pPr>
              <a:spcBef>
                <a:spcPts val="150"/>
              </a:spcBef>
              <a:spcAft>
                <a:spcPts val="180"/>
              </a:spcAft>
            </a:pPr>
            <a:endParaRPr lang="en-US" sz="2500" b="1" dirty="0">
              <a:latin typeface="Arial" panose="020B0604020202020204" pitchFamily="34" charset="0"/>
              <a:cs typeface="Arial" panose="020B0604020202020204" pitchFamily="34" charset="0"/>
            </a:endParaRPr>
          </a:p>
          <a:p>
            <a:pPr>
              <a:spcBef>
                <a:spcPts val="150"/>
              </a:spcBef>
              <a:spcAft>
                <a:spcPts val="180"/>
              </a:spcAft>
            </a:pPr>
            <a:r>
              <a:rPr lang="en-US" sz="2500" b="1" dirty="0">
                <a:latin typeface="Arial" panose="020B0604020202020204" pitchFamily="34" charset="0"/>
                <a:cs typeface="Arial" panose="020B0604020202020204" pitchFamily="34" charset="0"/>
              </a:rPr>
              <a:t>Eligible Agencies :</a:t>
            </a:r>
          </a:p>
          <a:p>
            <a:pPr>
              <a:spcBef>
                <a:spcPts val="150"/>
              </a:spcBef>
              <a:spcAft>
                <a:spcPts val="180"/>
              </a:spcAft>
            </a:pPr>
            <a:endParaRPr lang="en-US" sz="2500" b="1" dirty="0">
              <a:latin typeface="Arial" panose="020B0604020202020204" pitchFamily="34" charset="0"/>
              <a:cs typeface="Arial" panose="020B0604020202020204" pitchFamily="34" charset="0"/>
            </a:endParaRPr>
          </a:p>
          <a:p>
            <a:pPr marL="285750" marR="1920" indent="-285750">
              <a:spcBef>
                <a:spcPts val="150"/>
              </a:spcBef>
              <a:spcAft>
                <a:spcPts val="180"/>
              </a:spcAft>
              <a:buFont typeface="Arial" panose="020B0604020202020204" pitchFamily="34" charset="0"/>
              <a:buChar char="•"/>
            </a:pPr>
            <a:r>
              <a:rPr lang="en-US" sz="2000" dirty="0">
                <a:solidFill>
                  <a:srgbClr val="000000"/>
                </a:solidFill>
                <a:latin typeface="Calibri" panose="020F0502020204030204" pitchFamily="34" charset="0"/>
              </a:rPr>
              <a:t>Must meet threshold requirements and have supporting documents to very that they meet threshold </a:t>
            </a:r>
            <a:endParaRPr lang="en-US" sz="1900" b="0" i="0" u="none" strike="noStrike" baseline="0" dirty="0">
              <a:solidFill>
                <a:srgbClr val="000000"/>
              </a:solidFill>
              <a:latin typeface="Calibri" panose="020F0502020204030204" pitchFamily="34" charset="0"/>
            </a:endParaRPr>
          </a:p>
          <a:p>
            <a:pPr marL="285750" indent="-285750">
              <a:buFont typeface="Arial" panose="020B0604020202020204" pitchFamily="34" charset="0"/>
              <a:buChar char="•"/>
            </a:pPr>
            <a:endParaRPr lang="en-US" dirty="0">
              <a:solidFill>
                <a:srgbClr val="000000"/>
              </a:solidFill>
              <a:latin typeface="Calibri" panose="020F0502020204030204" pitchFamily="34" charset="0"/>
            </a:endParaRPr>
          </a:p>
          <a:p>
            <a:endParaRPr lang="en-US" b="0" i="0" u="none" strike="noStrike" baseline="0" dirty="0">
              <a:solidFill>
                <a:srgbClr val="000000"/>
              </a:solidFill>
              <a:latin typeface="Calibri" panose="020F0502020204030204" pitchFamily="34" charset="0"/>
            </a:endParaRPr>
          </a:p>
          <a:p>
            <a:endParaRPr lang="en-US" sz="2000" b="1" dirty="0">
              <a:latin typeface="Arial" panose="020B0604020202020204" pitchFamily="34" charset="0"/>
              <a:cs typeface="Arial" panose="020B0604020202020204" pitchFamily="34" charset="0"/>
            </a:endParaRPr>
          </a:p>
          <a:p>
            <a:endParaRPr lang="en-US" sz="18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p>
          <a:p>
            <a:pPr marL="800100" lvl="1" indent="-342900">
              <a:buFont typeface="+mj-lt"/>
              <a:buAutoNum type="arabicPeriod"/>
            </a:pPr>
            <a:endParaRPr lang="en-US" dirty="0"/>
          </a:p>
        </p:txBody>
      </p:sp>
      <p:pic>
        <p:nvPicPr>
          <p:cNvPr id="8" name="Content Placeholder 7">
            <a:extLst>
              <a:ext uri="{FF2B5EF4-FFF2-40B4-BE49-F238E27FC236}">
                <a16:creationId xmlns:a16="http://schemas.microsoft.com/office/drawing/2014/main" id="{8A934AFE-6DA0-5057-D2DF-D614751A5C36}"/>
              </a:ext>
            </a:extLst>
          </p:cNvPr>
          <p:cNvPicPr>
            <a:picLocks noGrp="1" noChangeAspect="1"/>
          </p:cNvPicPr>
          <p:nvPr>
            <p:ph sz="half" idx="3"/>
          </p:nvPr>
        </p:nvPicPr>
        <p:blipFill>
          <a:blip r:embed="rId3"/>
          <a:stretch>
            <a:fillRect/>
          </a:stretch>
        </p:blipFill>
        <p:spPr>
          <a:xfrm>
            <a:off x="4101321" y="1143000"/>
            <a:ext cx="5706411" cy="6248400"/>
          </a:xfrm>
        </p:spPr>
      </p:pic>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4"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745341" y="7048175"/>
            <a:ext cx="1015880" cy="462355"/>
          </a:xfrm>
          <a:prstGeom prst="rect">
            <a:avLst/>
          </a:prstGeom>
        </p:spPr>
      </p:pic>
    </p:spTree>
    <p:extLst>
      <p:ext uri="{BB962C8B-B14F-4D97-AF65-F5344CB8AC3E}">
        <p14:creationId xmlns:p14="http://schemas.microsoft.com/office/powerpoint/2010/main" val="2814028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45B0E1A-A3A2-4B61-864C-7A36F6203606}"/>
              </a:ext>
            </a:extLst>
          </p:cNvPr>
          <p:cNvPicPr>
            <a:picLocks noChangeAspect="1"/>
          </p:cNvPicPr>
          <p:nvPr/>
        </p:nvPicPr>
        <p:blipFill rotWithShape="1">
          <a:blip r:embed="rId3"/>
          <a:srcRect l="41844" t="23592" r="33927" b="11456"/>
          <a:stretch/>
        </p:blipFill>
        <p:spPr>
          <a:xfrm>
            <a:off x="6668240" y="1972885"/>
            <a:ext cx="3290620" cy="4489750"/>
          </a:xfrm>
          <a:prstGeom prst="rect">
            <a:avLst/>
          </a:prstGeom>
        </p:spPr>
      </p:pic>
      <p:sp>
        <p:nvSpPr>
          <p:cNvPr id="8" name="TextBox 7">
            <a:extLst>
              <a:ext uri="{FF2B5EF4-FFF2-40B4-BE49-F238E27FC236}">
                <a16:creationId xmlns:a16="http://schemas.microsoft.com/office/drawing/2014/main" id="{0DF1FCA7-7927-4AEA-9EF0-E78C90D2FB0E}"/>
              </a:ext>
            </a:extLst>
          </p:cNvPr>
          <p:cNvSpPr txBox="1"/>
          <p:nvPr/>
        </p:nvSpPr>
        <p:spPr>
          <a:xfrm>
            <a:off x="5198624" y="1309765"/>
            <a:ext cx="3916305" cy="7461273"/>
          </a:xfrm>
          <a:prstGeom prst="rect">
            <a:avLst/>
          </a:prstGeom>
          <a:noFill/>
        </p:spPr>
        <p:txBody>
          <a:bodyPr wrap="square" rtlCol="0">
            <a:spAutoFit/>
          </a:bodyPr>
          <a:lstStyle/>
          <a:p>
            <a:endParaRPr lang="en-US" sz="3200" dirty="0"/>
          </a:p>
          <a:p>
            <a:endParaRPr lang="en-US" sz="2400" dirty="0"/>
          </a:p>
          <a:p>
            <a:r>
              <a:rPr lang="en-US" sz="2400" dirty="0"/>
              <a:t>Balance of State</a:t>
            </a:r>
          </a:p>
          <a:p>
            <a:endParaRPr lang="en-US" sz="2400" dirty="0"/>
          </a:p>
          <a:p>
            <a:endParaRPr lang="en-US" sz="2400" dirty="0"/>
          </a:p>
          <a:p>
            <a:endParaRPr lang="en-US" sz="2400" dirty="0"/>
          </a:p>
          <a:p>
            <a:r>
              <a:rPr lang="en-US" sz="2400" dirty="0"/>
              <a:t>Central </a:t>
            </a:r>
            <a:r>
              <a:rPr lang="en-US" sz="2400" dirty="0" err="1"/>
              <a:t>CoC</a:t>
            </a:r>
            <a:endParaRPr lang="en-US" sz="2400" dirty="0"/>
          </a:p>
          <a:p>
            <a:endParaRPr lang="en-US" sz="2400" dirty="0"/>
          </a:p>
          <a:p>
            <a:endParaRPr lang="en-US" sz="2400" dirty="0"/>
          </a:p>
          <a:p>
            <a:r>
              <a:rPr lang="en-US" sz="2400" dirty="0"/>
              <a:t>Open Doors</a:t>
            </a:r>
          </a:p>
          <a:p>
            <a:r>
              <a:rPr lang="en-US" sz="2400" dirty="0"/>
              <a:t>Homeless Coalitions </a:t>
            </a:r>
          </a:p>
          <a:p>
            <a:endParaRPr lang="en-US" sz="3200" dirty="0"/>
          </a:p>
          <a:p>
            <a:endParaRPr lang="en-US" sz="3200" dirty="0"/>
          </a:p>
          <a:p>
            <a:endParaRPr lang="en-US" sz="3200" dirty="0"/>
          </a:p>
          <a:p>
            <a:endParaRPr lang="en-US" sz="3200" dirty="0"/>
          </a:p>
          <a:p>
            <a:endParaRPr lang="en-US" sz="3200" dirty="0"/>
          </a:p>
          <a:p>
            <a:endParaRPr lang="en-US" sz="3200" dirty="0"/>
          </a:p>
          <a:p>
            <a:endParaRPr lang="en-US" sz="1485" dirty="0">
              <a:solidFill>
                <a:schemeClr val="bg1"/>
              </a:solidFill>
            </a:endParaRPr>
          </a:p>
        </p:txBody>
      </p:sp>
      <p:cxnSp>
        <p:nvCxnSpPr>
          <p:cNvPr id="14" name="Straight Arrow Connector 13">
            <a:extLst>
              <a:ext uri="{FF2B5EF4-FFF2-40B4-BE49-F238E27FC236}">
                <a16:creationId xmlns:a16="http://schemas.microsoft.com/office/drawing/2014/main" id="{C9BAD9FB-DC07-412B-8712-8BC0DE92E7EC}"/>
              </a:ext>
            </a:extLst>
          </p:cNvPr>
          <p:cNvCxnSpPr>
            <a:cxnSpLocks/>
          </p:cNvCxnSpPr>
          <p:nvPr/>
        </p:nvCxnSpPr>
        <p:spPr>
          <a:xfrm>
            <a:off x="6599181" y="2509663"/>
            <a:ext cx="1330675" cy="14719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a:extLst>
              <a:ext uri="{FF2B5EF4-FFF2-40B4-BE49-F238E27FC236}">
                <a16:creationId xmlns:a16="http://schemas.microsoft.com/office/drawing/2014/main" id="{D21D244F-96DD-4B99-ABEC-EA207BD1A302}"/>
              </a:ext>
            </a:extLst>
          </p:cNvPr>
          <p:cNvCxnSpPr>
            <a:cxnSpLocks/>
          </p:cNvCxnSpPr>
          <p:nvPr/>
        </p:nvCxnSpPr>
        <p:spPr>
          <a:xfrm>
            <a:off x="6246759" y="3986425"/>
            <a:ext cx="1297041" cy="488601"/>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22" name="Straight Arrow Connector 21">
            <a:extLst>
              <a:ext uri="{FF2B5EF4-FFF2-40B4-BE49-F238E27FC236}">
                <a16:creationId xmlns:a16="http://schemas.microsoft.com/office/drawing/2014/main" id="{B77CB695-9CED-4EC0-A8B4-DA66BB39657D}"/>
              </a:ext>
            </a:extLst>
          </p:cNvPr>
          <p:cNvCxnSpPr>
            <a:cxnSpLocks/>
          </p:cNvCxnSpPr>
          <p:nvPr/>
        </p:nvCxnSpPr>
        <p:spPr>
          <a:xfrm>
            <a:off x="7745703" y="5334000"/>
            <a:ext cx="1093497" cy="60960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4" name="Title 3">
            <a:extLst>
              <a:ext uri="{FF2B5EF4-FFF2-40B4-BE49-F238E27FC236}">
                <a16:creationId xmlns:a16="http://schemas.microsoft.com/office/drawing/2014/main" id="{93F5E786-78EA-0184-1605-C38C7FECEB26}"/>
              </a:ext>
            </a:extLst>
          </p:cNvPr>
          <p:cNvSpPr>
            <a:spLocks noGrp="1"/>
          </p:cNvSpPr>
          <p:nvPr>
            <p:ph type="title"/>
          </p:nvPr>
        </p:nvSpPr>
        <p:spPr>
          <a:xfrm>
            <a:off x="502920" y="310896"/>
            <a:ext cx="9052560" cy="492443"/>
          </a:xfrm>
        </p:spPr>
        <p:txBody>
          <a:bodyPr>
            <a:normAutofit fontScale="90000"/>
          </a:bodyPr>
          <a:lstStyle/>
          <a:p>
            <a:r>
              <a:rPr lang="en-US" sz="3200" dirty="0"/>
              <a:t>Applicant Information </a:t>
            </a:r>
          </a:p>
        </p:txBody>
      </p:sp>
      <p:pic>
        <p:nvPicPr>
          <p:cNvPr id="12" name="Picture 11">
            <a:extLst>
              <a:ext uri="{FF2B5EF4-FFF2-40B4-BE49-F238E27FC236}">
                <a16:creationId xmlns:a16="http://schemas.microsoft.com/office/drawing/2014/main" id="{4A226A1D-268C-09DE-0A25-35E0418A1FDC}"/>
              </a:ext>
            </a:extLst>
          </p:cNvPr>
          <p:cNvPicPr>
            <a:picLocks noChangeAspect="1"/>
          </p:cNvPicPr>
          <p:nvPr/>
        </p:nvPicPr>
        <p:blipFill>
          <a:blip r:embed="rId4"/>
          <a:stretch>
            <a:fillRect/>
          </a:stretch>
        </p:blipFill>
        <p:spPr>
          <a:xfrm>
            <a:off x="150581" y="2108582"/>
            <a:ext cx="4940939" cy="4825618"/>
          </a:xfrm>
          <a:prstGeom prst="rect">
            <a:avLst/>
          </a:prstGeom>
        </p:spPr>
      </p:pic>
      <p:sp>
        <p:nvSpPr>
          <p:cNvPr id="34" name="Arrow: Down 33">
            <a:extLst>
              <a:ext uri="{FF2B5EF4-FFF2-40B4-BE49-F238E27FC236}">
                <a16:creationId xmlns:a16="http://schemas.microsoft.com/office/drawing/2014/main" id="{4D129406-45EF-45EA-8C78-AF8D96C5938E}"/>
              </a:ext>
            </a:extLst>
          </p:cNvPr>
          <p:cNvSpPr/>
          <p:nvPr/>
        </p:nvSpPr>
        <p:spPr>
          <a:xfrm>
            <a:off x="481149" y="3048000"/>
            <a:ext cx="167916" cy="31493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85" dirty="0"/>
          </a:p>
        </p:txBody>
      </p:sp>
      <p:pic>
        <p:nvPicPr>
          <p:cNvPr id="18" name="Picture 17">
            <a:extLst>
              <a:ext uri="{FF2B5EF4-FFF2-40B4-BE49-F238E27FC236}">
                <a16:creationId xmlns:a16="http://schemas.microsoft.com/office/drawing/2014/main" id="{68DE7D83-32CD-862E-6287-3F6C7CED35DB}"/>
              </a:ext>
            </a:extLst>
          </p:cNvPr>
          <p:cNvPicPr>
            <a:picLocks noChangeAspect="1"/>
          </p:cNvPicPr>
          <p:nvPr/>
        </p:nvPicPr>
        <p:blipFill>
          <a:blip r:embed="rId5"/>
          <a:stretch>
            <a:fillRect/>
          </a:stretch>
        </p:blipFill>
        <p:spPr>
          <a:xfrm>
            <a:off x="3505200" y="4800600"/>
            <a:ext cx="225572" cy="347502"/>
          </a:xfrm>
          <a:prstGeom prst="rect">
            <a:avLst/>
          </a:prstGeom>
        </p:spPr>
      </p:pic>
    </p:spTree>
    <p:extLst>
      <p:ext uri="{BB962C8B-B14F-4D97-AF65-F5344CB8AC3E}">
        <p14:creationId xmlns:p14="http://schemas.microsoft.com/office/powerpoint/2010/main" val="3978626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5DD6E-B12A-6C54-8FDE-C11D65DB6B87}"/>
              </a:ext>
            </a:extLst>
          </p:cNvPr>
          <p:cNvSpPr>
            <a:spLocks noGrp="1"/>
          </p:cNvSpPr>
          <p:nvPr>
            <p:ph type="title"/>
          </p:nvPr>
        </p:nvSpPr>
        <p:spPr>
          <a:xfrm>
            <a:off x="502920" y="310896"/>
            <a:ext cx="9052560" cy="492443"/>
          </a:xfrm>
        </p:spPr>
        <p:txBody>
          <a:bodyPr/>
          <a:lstStyle/>
          <a:p>
            <a:r>
              <a:rPr lang="en-US" sz="3200" b="1" dirty="0"/>
              <a:t>Eligibility </a:t>
            </a:r>
          </a:p>
        </p:txBody>
      </p:sp>
      <p:sp>
        <p:nvSpPr>
          <p:cNvPr id="3" name="Content Placeholder 2">
            <a:extLst>
              <a:ext uri="{FF2B5EF4-FFF2-40B4-BE49-F238E27FC236}">
                <a16:creationId xmlns:a16="http://schemas.microsoft.com/office/drawing/2014/main" id="{8E97484C-F823-D11E-5E84-AF28F3B3BE36}"/>
              </a:ext>
            </a:extLst>
          </p:cNvPr>
          <p:cNvSpPr>
            <a:spLocks noGrp="1"/>
          </p:cNvSpPr>
          <p:nvPr>
            <p:ph sz="half" idx="2"/>
          </p:nvPr>
        </p:nvSpPr>
        <p:spPr>
          <a:xfrm>
            <a:off x="502920" y="1787652"/>
            <a:ext cx="4375404" cy="1138773"/>
          </a:xfrm>
        </p:spPr>
        <p:txBody>
          <a:bodyPr/>
          <a:lstStyle/>
          <a:p>
            <a:pPr algn="l"/>
            <a:r>
              <a:rPr lang="en-US" sz="2800" dirty="0">
                <a:solidFill>
                  <a:schemeClr val="tx1"/>
                </a:solidFill>
              </a:rPr>
              <a:t>Is my agency eligible for  funding?</a:t>
            </a:r>
          </a:p>
          <a:p>
            <a:endParaRPr lang="en-US" dirty="0"/>
          </a:p>
        </p:txBody>
      </p:sp>
      <p:pic>
        <p:nvPicPr>
          <p:cNvPr id="5" name="Content Placeholder 4">
            <a:extLst>
              <a:ext uri="{FF2B5EF4-FFF2-40B4-BE49-F238E27FC236}">
                <a16:creationId xmlns:a16="http://schemas.microsoft.com/office/drawing/2014/main" id="{51E4574D-A6D3-ECA8-26D8-83063A16DF32}"/>
              </a:ext>
            </a:extLst>
          </p:cNvPr>
          <p:cNvPicPr>
            <a:picLocks noGrp="1" noChangeAspect="1"/>
          </p:cNvPicPr>
          <p:nvPr>
            <p:ph sz="half" idx="3"/>
          </p:nvPr>
        </p:nvPicPr>
        <p:blipFill>
          <a:blip r:embed="rId2"/>
          <a:stretch>
            <a:fillRect/>
          </a:stretch>
        </p:blipFill>
        <p:spPr>
          <a:xfrm>
            <a:off x="5180078" y="132501"/>
            <a:ext cx="4709048" cy="7507398"/>
          </a:xfrm>
          <a:prstGeom prst="rect">
            <a:avLst/>
          </a:prstGeom>
        </p:spPr>
      </p:pic>
    </p:spTree>
    <p:extLst>
      <p:ext uri="{BB962C8B-B14F-4D97-AF65-F5344CB8AC3E}">
        <p14:creationId xmlns:p14="http://schemas.microsoft.com/office/powerpoint/2010/main" val="155778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35B77-7D67-E155-476A-D509EB7122B2}"/>
              </a:ext>
            </a:extLst>
          </p:cNvPr>
          <p:cNvSpPr>
            <a:spLocks noGrp="1"/>
          </p:cNvSpPr>
          <p:nvPr>
            <p:ph type="title"/>
          </p:nvPr>
        </p:nvSpPr>
        <p:spPr>
          <a:xfrm>
            <a:off x="502920" y="310896"/>
            <a:ext cx="9052560" cy="430887"/>
          </a:xfrm>
        </p:spPr>
        <p:txBody>
          <a:bodyPr>
            <a:normAutofit fontScale="90000"/>
          </a:bodyPr>
          <a:lstStyle/>
          <a:p>
            <a:r>
              <a:rPr lang="en-US" sz="2800" dirty="0"/>
              <a:t>Program Plan and Narrative 30 pts </a:t>
            </a:r>
          </a:p>
        </p:txBody>
      </p:sp>
      <p:sp>
        <p:nvSpPr>
          <p:cNvPr id="3" name="Text Placeholder 2">
            <a:extLst>
              <a:ext uri="{FF2B5EF4-FFF2-40B4-BE49-F238E27FC236}">
                <a16:creationId xmlns:a16="http://schemas.microsoft.com/office/drawing/2014/main" id="{571FF54B-4CFE-6456-B62C-55DF46A88DF7}"/>
              </a:ext>
            </a:extLst>
          </p:cNvPr>
          <p:cNvSpPr>
            <a:spLocks noGrp="1"/>
          </p:cNvSpPr>
          <p:nvPr>
            <p:ph idx="1"/>
          </p:nvPr>
        </p:nvSpPr>
        <p:spPr>
          <a:xfrm>
            <a:off x="502920" y="1787652"/>
            <a:ext cx="9052560" cy="2585323"/>
          </a:xfrm>
        </p:spPr>
        <p:txBody>
          <a:bodyPr/>
          <a:lstStyle/>
          <a:p>
            <a:pPr marL="100965" marR="0">
              <a:spcBef>
                <a:spcPts val="0"/>
              </a:spcBef>
              <a:spcAft>
                <a:spcPts val="0"/>
              </a:spcAft>
            </a:pPr>
            <a:r>
              <a:rPr lang="en-US" sz="2400" dirty="0">
                <a:effectLst/>
                <a:latin typeface="Arial" panose="020B0604020202020204" pitchFamily="34" charset="0"/>
                <a:ea typeface="Arial" panose="020B0604020202020204" pitchFamily="34" charset="0"/>
              </a:rPr>
              <a:t>In the application, points will be given to agencies who have a well develop plan for providing services and transitioning applicants to housing stability and self-sustainability. </a:t>
            </a:r>
          </a:p>
          <a:p>
            <a:pPr marL="100965" marR="0">
              <a:spcBef>
                <a:spcPts val="0"/>
              </a:spcBef>
              <a:spcAft>
                <a:spcPts val="0"/>
              </a:spcAft>
            </a:pPr>
            <a:endParaRPr lang="en-US" sz="2400" dirty="0">
              <a:latin typeface="Arial" panose="020B0604020202020204" pitchFamily="34" charset="0"/>
              <a:ea typeface="Arial" panose="020B0604020202020204" pitchFamily="34" charset="0"/>
            </a:endParaRPr>
          </a:p>
          <a:p>
            <a:pPr marL="100965" marR="0">
              <a:spcBef>
                <a:spcPts val="0"/>
              </a:spcBef>
              <a:spcAft>
                <a:spcPts val="0"/>
              </a:spcAft>
            </a:pPr>
            <a:r>
              <a:rPr lang="en-US" sz="2400" dirty="0">
                <a:effectLst/>
                <a:latin typeface="Arial" panose="020B0604020202020204" pitchFamily="34" charset="0"/>
                <a:ea typeface="Arial" panose="020B0604020202020204" pitchFamily="34" charset="0"/>
              </a:rPr>
              <a:t>The points for th</a:t>
            </a:r>
            <a:r>
              <a:rPr lang="en-US" sz="2400" dirty="0">
                <a:latin typeface="Arial" panose="020B0604020202020204" pitchFamily="34" charset="0"/>
                <a:ea typeface="Arial" panose="020B0604020202020204" pitchFamily="34" charset="0"/>
              </a:rPr>
              <a:t>e Program Plan and Narrative will be taken from the </a:t>
            </a:r>
            <a:r>
              <a:rPr lang="en-US" sz="2400" dirty="0">
                <a:effectLst/>
                <a:latin typeface="Arial" panose="020B0604020202020204" pitchFamily="34" charset="0"/>
                <a:ea typeface="Arial" panose="020B0604020202020204" pitchFamily="34" charset="0"/>
              </a:rPr>
              <a:t>“</a:t>
            </a:r>
            <a:r>
              <a:rPr lang="en-US" sz="2400" b="1" dirty="0">
                <a:effectLst/>
                <a:latin typeface="Arial" panose="020B0604020202020204" pitchFamily="34" charset="0"/>
                <a:ea typeface="Arial" panose="020B0604020202020204" pitchFamily="34" charset="0"/>
              </a:rPr>
              <a:t>Program Description</a:t>
            </a:r>
            <a:r>
              <a:rPr lang="en-US" sz="2400" dirty="0">
                <a:effectLst/>
                <a:latin typeface="Arial" panose="020B0604020202020204" pitchFamily="34" charset="0"/>
                <a:ea typeface="Arial" panose="020B0604020202020204" pitchFamily="34" charset="0"/>
              </a:rPr>
              <a:t>” tab, and “</a:t>
            </a:r>
            <a:r>
              <a:rPr lang="en-US" sz="2400" b="1" dirty="0">
                <a:effectLst/>
                <a:latin typeface="Arial" panose="020B0604020202020204" pitchFamily="34" charset="0"/>
                <a:ea typeface="Arial" panose="020B0604020202020204" pitchFamily="34" charset="0"/>
              </a:rPr>
              <a:t>Project Info</a:t>
            </a:r>
            <a:r>
              <a:rPr lang="en-US" sz="2400" dirty="0">
                <a:effectLst/>
                <a:latin typeface="Arial" panose="020B0604020202020204" pitchFamily="34" charset="0"/>
                <a:ea typeface="Arial" panose="020B0604020202020204" pitchFamily="34" charset="0"/>
              </a:rPr>
              <a:t>” tab in the application.</a:t>
            </a:r>
            <a:r>
              <a:rPr lang="en-US" sz="2400" dirty="0">
                <a:latin typeface="Arial" panose="020B0604020202020204" pitchFamily="34" charset="0"/>
                <a:ea typeface="Arial" panose="020B0604020202020204" pitchFamily="34" charset="0"/>
              </a:rPr>
              <a:t> </a:t>
            </a:r>
            <a:endParaRPr lang="en-US" sz="2400" dirty="0"/>
          </a:p>
        </p:txBody>
      </p:sp>
    </p:spTree>
    <p:extLst>
      <p:ext uri="{BB962C8B-B14F-4D97-AF65-F5344CB8AC3E}">
        <p14:creationId xmlns:p14="http://schemas.microsoft.com/office/powerpoint/2010/main" val="156205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211-AB53-1932-A2E3-394434FD9A30}"/>
              </a:ext>
            </a:extLst>
          </p:cNvPr>
          <p:cNvSpPr>
            <a:spLocks noGrp="1"/>
          </p:cNvSpPr>
          <p:nvPr>
            <p:ph type="title"/>
          </p:nvPr>
        </p:nvSpPr>
        <p:spPr>
          <a:xfrm>
            <a:off x="502920" y="310896"/>
            <a:ext cx="9052560" cy="430887"/>
          </a:xfrm>
        </p:spPr>
        <p:txBody>
          <a:bodyPr/>
          <a:lstStyle/>
          <a:p>
            <a:r>
              <a:rPr lang="en-US" sz="2800" dirty="0"/>
              <a:t>Project Description 10 pts</a:t>
            </a:r>
          </a:p>
        </p:txBody>
      </p:sp>
      <p:sp>
        <p:nvSpPr>
          <p:cNvPr id="3" name="Content Placeholder 2">
            <a:extLst>
              <a:ext uri="{FF2B5EF4-FFF2-40B4-BE49-F238E27FC236}">
                <a16:creationId xmlns:a16="http://schemas.microsoft.com/office/drawing/2014/main" id="{887C2FDC-7CBF-666D-4F57-5651325C280C}"/>
              </a:ext>
            </a:extLst>
          </p:cNvPr>
          <p:cNvSpPr>
            <a:spLocks noGrp="1"/>
          </p:cNvSpPr>
          <p:nvPr>
            <p:ph sz="half" idx="2"/>
          </p:nvPr>
        </p:nvSpPr>
        <p:spPr>
          <a:xfrm>
            <a:off x="502920" y="1787652"/>
            <a:ext cx="4375404" cy="3877985"/>
          </a:xfrm>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the proposed program.</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Identify the need and describe how the proposed program can provide resolution.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the proposed program will operate in detail. The description should include how clients are referred and what types of services are provided from entry to exit of the proposed program</a:t>
            </a:r>
          </a:p>
          <a:p>
            <a:pPr marL="342900" marR="0" lvl="0" indent="-342900">
              <a:spcBef>
                <a:spcPts val="0"/>
              </a:spcBef>
              <a:spcAft>
                <a:spcPts val="0"/>
              </a:spcAft>
              <a:buFont typeface="Symbol" panose="05050102010706020507" pitchFamily="18" charset="2"/>
              <a:buChar char=""/>
            </a:pPr>
            <a:endParaRPr lang="en-US" dirty="0">
              <a:latin typeface="Arial" panose="020B0604020202020204" pitchFamily="34" charset="0"/>
            </a:endParaRPr>
          </a:p>
          <a:p>
            <a:pPr marL="342900" indent="-342900">
              <a:buFont typeface="Symbol" panose="05050102010706020507" pitchFamily="18" charset="2"/>
              <a:buChar char=""/>
            </a:pPr>
            <a:r>
              <a:rPr lang="en-US" dirty="0">
                <a:latin typeface="Arial" panose="020B0604020202020204" pitchFamily="34" charset="0"/>
                <a:ea typeface="Arial" panose="020B0604020202020204" pitchFamily="34" charset="0"/>
              </a:rPr>
              <a:t>P</a:t>
            </a:r>
            <a:r>
              <a:rPr lang="en-US" sz="1800" dirty="0">
                <a:effectLst/>
                <a:latin typeface="Arial" panose="020B0604020202020204" pitchFamily="34" charset="0"/>
                <a:ea typeface="Arial" panose="020B0604020202020204" pitchFamily="34" charset="0"/>
              </a:rPr>
              <a:t>rovide a description of the draw and reimbursement process. </a:t>
            </a:r>
          </a:p>
          <a:p>
            <a:pPr marL="342900" marR="0" lvl="0" indent="-342900">
              <a:spcBef>
                <a:spcPts val="0"/>
              </a:spcBef>
              <a:spcAft>
                <a:spcPts val="0"/>
              </a:spcAft>
              <a:buFont typeface="Symbol" panose="05050102010706020507" pitchFamily="18" charset="2"/>
              <a:buChar char=""/>
            </a:pPr>
            <a:endParaRPr lang="en-US" dirty="0"/>
          </a:p>
        </p:txBody>
      </p:sp>
      <p:pic>
        <p:nvPicPr>
          <p:cNvPr id="5" name="Content Placeholder 4">
            <a:extLst>
              <a:ext uri="{FF2B5EF4-FFF2-40B4-BE49-F238E27FC236}">
                <a16:creationId xmlns:a16="http://schemas.microsoft.com/office/drawing/2014/main" id="{7B050CDB-46E4-7B17-9C3D-8304B41DBDE6}"/>
              </a:ext>
            </a:extLst>
          </p:cNvPr>
          <p:cNvPicPr>
            <a:picLocks noGrp="1" noChangeAspect="1"/>
          </p:cNvPicPr>
          <p:nvPr>
            <p:ph sz="half" idx="3"/>
          </p:nvPr>
        </p:nvPicPr>
        <p:blipFill>
          <a:blip r:embed="rId2"/>
          <a:stretch>
            <a:fillRect/>
          </a:stretch>
        </p:blipFill>
        <p:spPr>
          <a:xfrm>
            <a:off x="4928181" y="1143000"/>
            <a:ext cx="5050220" cy="5334000"/>
          </a:xfrm>
          <a:prstGeom prst="rect">
            <a:avLst/>
          </a:prstGeom>
        </p:spPr>
      </p:pic>
    </p:spTree>
    <p:extLst>
      <p:ext uri="{BB962C8B-B14F-4D97-AF65-F5344CB8AC3E}">
        <p14:creationId xmlns:p14="http://schemas.microsoft.com/office/powerpoint/2010/main" val="16611203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CED0F-D3E7-DC36-2DD2-437366F11C0C}"/>
              </a:ext>
            </a:extLst>
          </p:cNvPr>
          <p:cNvSpPr>
            <a:spLocks noGrp="1"/>
          </p:cNvSpPr>
          <p:nvPr>
            <p:ph type="title"/>
          </p:nvPr>
        </p:nvSpPr>
        <p:spPr/>
        <p:txBody>
          <a:bodyPr>
            <a:normAutofit/>
          </a:bodyPr>
          <a:lstStyle/>
          <a:p>
            <a:r>
              <a:rPr lang="en-US" sz="4000" b="1" dirty="0"/>
              <a:t>Project Information </a:t>
            </a:r>
          </a:p>
        </p:txBody>
      </p:sp>
      <p:sp>
        <p:nvSpPr>
          <p:cNvPr id="3" name="Content Placeholder 2">
            <a:extLst>
              <a:ext uri="{FF2B5EF4-FFF2-40B4-BE49-F238E27FC236}">
                <a16:creationId xmlns:a16="http://schemas.microsoft.com/office/drawing/2014/main" id="{08E809AF-7AC6-A483-FD96-68FB38560C85}"/>
              </a:ext>
            </a:extLst>
          </p:cNvPr>
          <p:cNvSpPr>
            <a:spLocks noGrp="1"/>
          </p:cNvSpPr>
          <p:nvPr>
            <p:ph sz="half" idx="1"/>
          </p:nvPr>
        </p:nvSpPr>
        <p:spPr/>
        <p:txBody>
          <a:bodyPr/>
          <a:lstStyle/>
          <a:p>
            <a:r>
              <a:rPr lang="en-US" dirty="0"/>
              <a:t>Select the supportive services activity your agency will provide. </a:t>
            </a:r>
          </a:p>
        </p:txBody>
      </p:sp>
      <p:pic>
        <p:nvPicPr>
          <p:cNvPr id="6" name="Content Placeholder 5">
            <a:extLst>
              <a:ext uri="{FF2B5EF4-FFF2-40B4-BE49-F238E27FC236}">
                <a16:creationId xmlns:a16="http://schemas.microsoft.com/office/drawing/2014/main" id="{5B487503-F5E6-94E5-0099-0992CE50D031}"/>
              </a:ext>
            </a:extLst>
          </p:cNvPr>
          <p:cNvPicPr>
            <a:picLocks noGrp="1" noChangeAspect="1"/>
          </p:cNvPicPr>
          <p:nvPr>
            <p:ph sz="half" idx="2"/>
          </p:nvPr>
        </p:nvPicPr>
        <p:blipFill rotWithShape="1">
          <a:blip r:embed="rId2"/>
          <a:srcRect l="52006" t="8726" r="28380"/>
          <a:stretch/>
        </p:blipFill>
        <p:spPr>
          <a:xfrm>
            <a:off x="5638800" y="1916114"/>
            <a:ext cx="3956685" cy="5178627"/>
          </a:xfrm>
        </p:spPr>
      </p:pic>
    </p:spTree>
    <p:extLst>
      <p:ext uri="{BB962C8B-B14F-4D97-AF65-F5344CB8AC3E}">
        <p14:creationId xmlns:p14="http://schemas.microsoft.com/office/powerpoint/2010/main" val="34209161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211-AB53-1932-A2E3-394434FD9A30}"/>
              </a:ext>
            </a:extLst>
          </p:cNvPr>
          <p:cNvSpPr>
            <a:spLocks noGrp="1"/>
          </p:cNvSpPr>
          <p:nvPr>
            <p:ph type="title"/>
          </p:nvPr>
        </p:nvSpPr>
        <p:spPr>
          <a:xfrm>
            <a:off x="502920" y="310896"/>
            <a:ext cx="9052560" cy="430887"/>
          </a:xfrm>
        </p:spPr>
        <p:txBody>
          <a:bodyPr/>
          <a:lstStyle/>
          <a:p>
            <a:r>
              <a:rPr lang="en-US" sz="2800" dirty="0"/>
              <a:t>Project Information 20 pts (10 pts per tab)</a:t>
            </a:r>
          </a:p>
        </p:txBody>
      </p:sp>
      <p:sp>
        <p:nvSpPr>
          <p:cNvPr id="3" name="Content Placeholder 2">
            <a:extLst>
              <a:ext uri="{FF2B5EF4-FFF2-40B4-BE49-F238E27FC236}">
                <a16:creationId xmlns:a16="http://schemas.microsoft.com/office/drawing/2014/main" id="{887C2FDC-7CBF-666D-4F57-5651325C280C}"/>
              </a:ext>
            </a:extLst>
          </p:cNvPr>
          <p:cNvSpPr>
            <a:spLocks noGrp="1"/>
          </p:cNvSpPr>
          <p:nvPr>
            <p:ph sz="half" idx="2"/>
          </p:nvPr>
        </p:nvSpPr>
        <p:spPr>
          <a:xfrm>
            <a:off x="152400" y="989172"/>
            <a:ext cx="4876800" cy="5368521"/>
          </a:xfrm>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your experience with the QP.</a:t>
            </a:r>
          </a:p>
          <a:p>
            <a:pPr marL="342900" marR="0" lvl="0" indent="-342900">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your requested services will be used to promote stability.</a:t>
            </a:r>
          </a:p>
          <a:p>
            <a:pPr marL="342900" marR="0" lvl="0" indent="-342900">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employment efforts (provided directly or through partnerships)</a:t>
            </a:r>
          </a:p>
          <a:p>
            <a:pPr marL="342900" marR="0" lvl="0" indent="-342900">
              <a:spcBef>
                <a:spcPts val="0"/>
              </a:spcBef>
              <a:spcAft>
                <a:spcPts val="0"/>
              </a:spcAft>
              <a:buFont typeface="Symbol" panose="05050102010706020507" pitchFamily="18" charset="2"/>
              <a:buChar char=""/>
            </a:pP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community coordination of services</a:t>
            </a:r>
            <a:r>
              <a:rPr lang="en-US" sz="1600" dirty="0">
                <a:effectLst/>
                <a:latin typeface="Arial" panose="020B0604020202020204" pitchFamily="34" charset="0"/>
                <a:ea typeface="Arial" panose="020B0604020202020204" pitchFamily="34" charset="0"/>
              </a:rPr>
              <a:t>.</a:t>
            </a:r>
          </a:p>
          <a:p>
            <a:pPr marL="800100" lvl="1" indent="-342900">
              <a:buFont typeface="Symbol" panose="05050102010706020507" pitchFamily="18" charset="2"/>
              <a:buChar char=""/>
            </a:pPr>
            <a:r>
              <a:rPr lang="en-US" sz="1800" dirty="0">
                <a:latin typeface="Arial" panose="020B0604020202020204" pitchFamily="34" charset="0"/>
                <a:ea typeface="Arial" panose="020B0604020202020204" pitchFamily="34" charset="0"/>
              </a:rPr>
              <a:t>How does community coordination help improve services. </a:t>
            </a:r>
          </a:p>
          <a:p>
            <a:pPr marL="800100" lvl="1" indent="-342900">
              <a:buFont typeface="Symbol" panose="05050102010706020507" pitchFamily="18" charset="2"/>
              <a:buChar char=""/>
            </a:pPr>
            <a:endParaRPr lang="en-US" sz="1800" dirty="0">
              <a:latin typeface="Arial" panose="020B0604020202020204" pitchFamily="34" charset="0"/>
              <a:ea typeface="Arial" panose="020B0604020202020204" pitchFamily="34" charset="0"/>
            </a:endParaRPr>
          </a:p>
          <a:p>
            <a:pPr marL="342900" indent="-342900">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Does your program lead to permanent/stable housing discharges or are you connected to community services for housing stability?</a:t>
            </a:r>
          </a:p>
          <a:p>
            <a:pPr marL="800100" lvl="1"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What support is provided to prevent future housing loss</a:t>
            </a:r>
          </a:p>
          <a:p>
            <a:pPr marL="342900" marR="0" lvl="0" indent="-342900">
              <a:spcBef>
                <a:spcPts val="0"/>
              </a:spcBef>
              <a:spcAft>
                <a:spcPts val="0"/>
              </a:spcAft>
              <a:buFont typeface="Symbol" panose="05050102010706020507" pitchFamily="18" charset="2"/>
              <a:buChar char=""/>
            </a:pPr>
            <a:endParaRPr lang="en-US" dirty="0"/>
          </a:p>
        </p:txBody>
      </p:sp>
      <p:pic>
        <p:nvPicPr>
          <p:cNvPr id="13" name="Content Placeholder 12">
            <a:extLst>
              <a:ext uri="{FF2B5EF4-FFF2-40B4-BE49-F238E27FC236}">
                <a16:creationId xmlns:a16="http://schemas.microsoft.com/office/drawing/2014/main" id="{22417BE8-8099-241D-196A-0A5D9120D66B}"/>
              </a:ext>
            </a:extLst>
          </p:cNvPr>
          <p:cNvPicPr>
            <a:picLocks noGrp="1" noChangeAspect="1"/>
          </p:cNvPicPr>
          <p:nvPr>
            <p:ph sz="half" idx="3"/>
          </p:nvPr>
        </p:nvPicPr>
        <p:blipFill>
          <a:blip r:embed="rId2"/>
          <a:stretch>
            <a:fillRect/>
          </a:stretch>
        </p:blipFill>
        <p:spPr>
          <a:xfrm>
            <a:off x="5029200" y="990600"/>
            <a:ext cx="5029200" cy="5851679"/>
          </a:xfrm>
          <a:prstGeom prst="rect">
            <a:avLst/>
          </a:prstGeom>
        </p:spPr>
      </p:pic>
    </p:spTree>
    <p:extLst>
      <p:ext uri="{BB962C8B-B14F-4D97-AF65-F5344CB8AC3E}">
        <p14:creationId xmlns:p14="http://schemas.microsoft.com/office/powerpoint/2010/main" val="4268037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211-AB53-1932-A2E3-394434FD9A30}"/>
              </a:ext>
            </a:extLst>
          </p:cNvPr>
          <p:cNvSpPr>
            <a:spLocks noGrp="1"/>
          </p:cNvSpPr>
          <p:nvPr>
            <p:ph type="title"/>
          </p:nvPr>
        </p:nvSpPr>
        <p:spPr>
          <a:xfrm>
            <a:off x="502920" y="310896"/>
            <a:ext cx="9052560" cy="430887"/>
          </a:xfrm>
        </p:spPr>
        <p:txBody>
          <a:bodyPr/>
          <a:lstStyle/>
          <a:p>
            <a:r>
              <a:rPr lang="en-US" sz="2800" dirty="0"/>
              <a:t>Project Information 20 pts (10 pts per tab)</a:t>
            </a:r>
          </a:p>
        </p:txBody>
      </p:sp>
      <p:pic>
        <p:nvPicPr>
          <p:cNvPr id="15" name="Content Placeholder 14">
            <a:extLst>
              <a:ext uri="{FF2B5EF4-FFF2-40B4-BE49-F238E27FC236}">
                <a16:creationId xmlns:a16="http://schemas.microsoft.com/office/drawing/2014/main" id="{BAD98964-6C1C-F4CC-ED93-F7C0D6EA3B85}"/>
              </a:ext>
            </a:extLst>
          </p:cNvPr>
          <p:cNvPicPr>
            <a:picLocks noGrp="1" noChangeAspect="1"/>
          </p:cNvPicPr>
          <p:nvPr>
            <p:ph sz="half" idx="2"/>
          </p:nvPr>
        </p:nvPicPr>
        <p:blipFill>
          <a:blip r:embed="rId2"/>
          <a:stretch>
            <a:fillRect/>
          </a:stretch>
        </p:blipFill>
        <p:spPr>
          <a:xfrm>
            <a:off x="-1" y="838200"/>
            <a:ext cx="5029201" cy="6172200"/>
          </a:xfrm>
          <a:prstGeom prst="rect">
            <a:avLst/>
          </a:prstGeom>
        </p:spPr>
      </p:pic>
      <p:sp>
        <p:nvSpPr>
          <p:cNvPr id="18" name="Content Placeholder 17">
            <a:extLst>
              <a:ext uri="{FF2B5EF4-FFF2-40B4-BE49-F238E27FC236}">
                <a16:creationId xmlns:a16="http://schemas.microsoft.com/office/drawing/2014/main" id="{33A80FB3-DF62-E843-39C2-017E1A9A231A}"/>
              </a:ext>
            </a:extLst>
          </p:cNvPr>
          <p:cNvSpPr>
            <a:spLocks noGrp="1"/>
          </p:cNvSpPr>
          <p:nvPr>
            <p:ph sz="half" idx="3"/>
          </p:nvPr>
        </p:nvSpPr>
        <p:spPr>
          <a:xfrm>
            <a:off x="5180076" y="1787652"/>
            <a:ext cx="4375404" cy="4300536"/>
          </a:xfrm>
        </p:spPr>
        <p:txBody>
          <a:bodyPr/>
          <a:lstStyle/>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Identify methods to recruit landlords. </a:t>
            </a:r>
            <a:r>
              <a:rPr lang="en-US" sz="2000" b="1" dirty="0">
                <a:effectLst/>
                <a:latin typeface="Arial" panose="020B0604020202020204" pitchFamily="34" charset="0"/>
                <a:ea typeface="Arial" panose="020B0604020202020204" pitchFamily="34" charset="0"/>
              </a:rPr>
              <a:t>Max points</a:t>
            </a:r>
            <a:r>
              <a:rPr lang="en-US" sz="2000" dirty="0">
                <a:effectLst/>
                <a:latin typeface="Arial" panose="020B0604020202020204" pitchFamily="34" charset="0"/>
                <a:ea typeface="Arial" panose="020B0604020202020204" pitchFamily="34" charset="0"/>
              </a:rPr>
              <a:t> if you have existing partnerships with Developers and Tax Credit properties.  </a:t>
            </a:r>
          </a:p>
          <a:p>
            <a:pPr marL="342900" marR="0" lvl="0" indent="-342900">
              <a:spcBef>
                <a:spcPts val="0"/>
              </a:spcBef>
              <a:spcAft>
                <a:spcPts val="0"/>
              </a:spcAft>
              <a:buFont typeface="Symbol" panose="05050102010706020507" pitchFamily="18" charset="2"/>
              <a:buChar char=""/>
            </a:pP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What are your case management and discharge practices.</a:t>
            </a:r>
          </a:p>
          <a:p>
            <a:pPr marL="342900" marR="0" lvl="0" indent="-342900">
              <a:spcBef>
                <a:spcPts val="0"/>
              </a:spcBef>
              <a:spcAft>
                <a:spcPts val="0"/>
              </a:spcAft>
              <a:buFont typeface="Symbol" panose="05050102010706020507" pitchFamily="18" charset="2"/>
              <a:buChar char=""/>
            </a:pPr>
            <a:endParaRPr lang="en-US" sz="20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2000" dirty="0">
                <a:effectLst/>
                <a:latin typeface="Arial" panose="020B0604020202020204" pitchFamily="34" charset="0"/>
                <a:ea typeface="Arial" panose="020B0604020202020204" pitchFamily="34" charset="0"/>
              </a:rPr>
              <a:t>Describe how services will connect through HOME-ARP programs. Will you partner with HOME-ARP rental developers to provide support services and TBRA?</a:t>
            </a:r>
          </a:p>
          <a:p>
            <a:endParaRPr lang="en-US" dirty="0"/>
          </a:p>
        </p:txBody>
      </p:sp>
    </p:spTree>
    <p:extLst>
      <p:ext uri="{BB962C8B-B14F-4D97-AF65-F5344CB8AC3E}">
        <p14:creationId xmlns:p14="http://schemas.microsoft.com/office/powerpoint/2010/main" val="168432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BE41-FD3A-87AD-F025-1275C3A3A9EE}"/>
              </a:ext>
            </a:extLst>
          </p:cNvPr>
          <p:cNvSpPr>
            <a:spLocks noGrp="1"/>
          </p:cNvSpPr>
          <p:nvPr>
            <p:ph type="title"/>
          </p:nvPr>
        </p:nvSpPr>
        <p:spPr/>
        <p:txBody>
          <a:bodyPr>
            <a:normAutofit/>
          </a:bodyPr>
          <a:lstStyle/>
          <a:p>
            <a:r>
              <a:rPr lang="en-US" sz="2800" b="1" dirty="0"/>
              <a:t>Project Information: TBRA</a:t>
            </a:r>
          </a:p>
        </p:txBody>
      </p:sp>
      <p:sp>
        <p:nvSpPr>
          <p:cNvPr id="3" name="Content Placeholder 2">
            <a:extLst>
              <a:ext uri="{FF2B5EF4-FFF2-40B4-BE49-F238E27FC236}">
                <a16:creationId xmlns:a16="http://schemas.microsoft.com/office/drawing/2014/main" id="{CACDADEB-8501-DB98-2B82-E52D5558D576}"/>
              </a:ext>
            </a:extLst>
          </p:cNvPr>
          <p:cNvSpPr>
            <a:spLocks noGrp="1"/>
          </p:cNvSpPr>
          <p:nvPr>
            <p:ph sz="half" idx="1"/>
          </p:nvPr>
        </p:nvSpPr>
        <p:spPr/>
        <p:txBody>
          <a:bodyPr/>
          <a:lstStyle/>
          <a:p>
            <a:r>
              <a:rPr lang="en-US" dirty="0"/>
              <a:t>Complete the TBRA tab only if you will provide TBRA services.</a:t>
            </a:r>
          </a:p>
          <a:p>
            <a:r>
              <a:rPr lang="en-US" dirty="0"/>
              <a:t>Extra points will not be provided for providing TBRA</a:t>
            </a:r>
          </a:p>
          <a:p>
            <a:r>
              <a:rPr lang="en-US" dirty="0"/>
              <a:t>TBRA budget </a:t>
            </a:r>
          </a:p>
        </p:txBody>
      </p:sp>
      <p:pic>
        <p:nvPicPr>
          <p:cNvPr id="5" name="Content Placeholder 4">
            <a:extLst>
              <a:ext uri="{FF2B5EF4-FFF2-40B4-BE49-F238E27FC236}">
                <a16:creationId xmlns:a16="http://schemas.microsoft.com/office/drawing/2014/main" id="{81C8CBAA-9C0E-0FD9-CC38-264F51F1622D}"/>
              </a:ext>
            </a:extLst>
          </p:cNvPr>
          <p:cNvPicPr>
            <a:picLocks noGrp="1" noChangeAspect="1"/>
          </p:cNvPicPr>
          <p:nvPr>
            <p:ph sz="half" idx="2"/>
          </p:nvPr>
        </p:nvPicPr>
        <p:blipFill>
          <a:blip r:embed="rId2"/>
          <a:stretch>
            <a:fillRect/>
          </a:stretch>
        </p:blipFill>
        <p:spPr>
          <a:xfrm>
            <a:off x="5426185" y="1812175"/>
            <a:ext cx="3794015" cy="5188700"/>
          </a:xfrm>
          <a:prstGeom prst="rect">
            <a:avLst/>
          </a:prstGeom>
        </p:spPr>
      </p:pic>
    </p:spTree>
    <p:extLst>
      <p:ext uri="{BB962C8B-B14F-4D97-AF65-F5344CB8AC3E}">
        <p14:creationId xmlns:p14="http://schemas.microsoft.com/office/powerpoint/2010/main" val="170463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Supportive Services  &amp; TBRA</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56718" y="1181370"/>
            <a:ext cx="9051925" cy="5847755"/>
          </a:xfrm>
        </p:spPr>
        <p:txBody>
          <a:bodyPr>
            <a:normAutofit lnSpcReduction="10000"/>
          </a:bodyPr>
          <a:lstStyle/>
          <a:p>
            <a:r>
              <a:rPr lang="en-US" sz="2800" b="1" dirty="0">
                <a:latin typeface="Arial" panose="020B0604020202020204" pitchFamily="34" charset="0"/>
                <a:cs typeface="Arial" panose="020B0604020202020204" pitchFamily="34" charset="0"/>
              </a:rPr>
              <a:t>Funding and Caps Consideration </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HOME-ARP Supportive Services:</a:t>
            </a: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$5,714,149</a:t>
            </a:r>
          </a:p>
          <a:p>
            <a:pPr marL="0" marR="0" algn="just">
              <a:lnSpc>
                <a:spcPct val="115000"/>
              </a:lnSpc>
              <a:spcBef>
                <a:spcPts val="400"/>
              </a:spcBef>
              <a:spcAft>
                <a:spcPts val="0"/>
              </a:spcAft>
            </a:pPr>
            <a:endParaRPr lang="en-US" sz="2400" dirty="0">
              <a:effectLst/>
              <a:latin typeface="Arial" panose="020B0604020202020204" pitchFamily="34" charset="0"/>
              <a:ea typeface="Arial" panose="020B0604020202020204" pitchFamily="34" charset="0"/>
            </a:endParaRP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The anticipated annual award amount for Supportive Services is $952,358.17.</a:t>
            </a:r>
          </a:p>
          <a:p>
            <a:pPr marL="0" marR="0" algn="just">
              <a:lnSpc>
                <a:spcPct val="115000"/>
              </a:lnSpc>
              <a:spcBef>
                <a:spcPts val="400"/>
              </a:spcBef>
              <a:spcAft>
                <a:spcPts val="0"/>
              </a:spcAft>
            </a:pPr>
            <a:endParaRPr lang="en-US" sz="2400" dirty="0">
              <a:effectLst/>
              <a:latin typeface="Arial" panose="020B0604020202020204" pitchFamily="34" charset="0"/>
              <a:ea typeface="Arial" panose="020B0604020202020204" pitchFamily="34" charset="0"/>
            </a:endParaRP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HOME-ARP Tenant Based Rental Assistance (TBRA):</a:t>
            </a: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$7,714,100</a:t>
            </a:r>
          </a:p>
          <a:p>
            <a:pPr marL="0" marR="0" algn="just">
              <a:lnSpc>
                <a:spcPct val="115000"/>
              </a:lnSpc>
              <a:spcBef>
                <a:spcPts val="400"/>
              </a:spcBef>
              <a:spcAft>
                <a:spcPts val="0"/>
              </a:spcAft>
            </a:pPr>
            <a:endParaRPr lang="en-US" sz="2400" dirty="0">
              <a:effectLst/>
              <a:latin typeface="Arial" panose="020B0604020202020204" pitchFamily="34" charset="0"/>
              <a:ea typeface="Arial" panose="020B0604020202020204" pitchFamily="34" charset="0"/>
            </a:endParaRPr>
          </a:p>
          <a:p>
            <a:pPr marL="0" marR="0" algn="just">
              <a:lnSpc>
                <a:spcPct val="115000"/>
              </a:lnSpc>
              <a:spcBef>
                <a:spcPts val="400"/>
              </a:spcBef>
              <a:spcAft>
                <a:spcPts val="0"/>
              </a:spcAft>
            </a:pPr>
            <a:r>
              <a:rPr lang="en-US" sz="2400" dirty="0">
                <a:effectLst/>
                <a:latin typeface="Arial" panose="020B0604020202020204" pitchFamily="34" charset="0"/>
                <a:ea typeface="Arial" panose="020B0604020202020204" pitchFamily="34" charset="0"/>
              </a:rPr>
              <a:t>The anticipated annual award amount for TBRA is $1,285,683.33</a:t>
            </a:r>
            <a:r>
              <a:rPr lang="en-US" sz="1800" dirty="0">
                <a:effectLst/>
                <a:latin typeface="Arial" panose="020B0604020202020204" pitchFamily="34" charset="0"/>
                <a:ea typeface="Arial" panose="020B0604020202020204" pitchFamily="34" charset="0"/>
              </a:rPr>
              <a:t>.</a:t>
            </a:r>
          </a:p>
          <a:p>
            <a:pPr marL="800100" lvl="1" indent="-342900">
              <a:buFont typeface="+mj-lt"/>
              <a:buAutoNum type="arabicPeriod"/>
            </a:pPr>
            <a:endParaRPr lang="en-US" dirty="0"/>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3695527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1D211-AB53-1932-A2E3-394434FD9A30}"/>
              </a:ext>
            </a:extLst>
          </p:cNvPr>
          <p:cNvSpPr>
            <a:spLocks noGrp="1"/>
          </p:cNvSpPr>
          <p:nvPr>
            <p:ph type="title"/>
          </p:nvPr>
        </p:nvSpPr>
        <p:spPr>
          <a:xfrm>
            <a:off x="502920" y="533400"/>
            <a:ext cx="9052560" cy="430887"/>
          </a:xfrm>
        </p:spPr>
        <p:txBody>
          <a:bodyPr>
            <a:normAutofit fontScale="90000"/>
          </a:bodyPr>
          <a:lstStyle/>
          <a:p>
            <a:r>
              <a:rPr lang="en-US" sz="2800" b="1" dirty="0"/>
              <a:t>Reporting 5pts</a:t>
            </a:r>
            <a:br>
              <a:rPr lang="en-US" sz="2800" b="1" dirty="0"/>
            </a:br>
            <a:endParaRPr lang="en-US" sz="2800" b="1" dirty="0"/>
          </a:p>
        </p:txBody>
      </p:sp>
      <p:sp>
        <p:nvSpPr>
          <p:cNvPr id="3" name="Content Placeholder 2">
            <a:extLst>
              <a:ext uri="{FF2B5EF4-FFF2-40B4-BE49-F238E27FC236}">
                <a16:creationId xmlns:a16="http://schemas.microsoft.com/office/drawing/2014/main" id="{887C2FDC-7CBF-666D-4F57-5651325C280C}"/>
              </a:ext>
            </a:extLst>
          </p:cNvPr>
          <p:cNvSpPr>
            <a:spLocks noGrp="1"/>
          </p:cNvSpPr>
          <p:nvPr>
            <p:ph sz="half" idx="2"/>
          </p:nvPr>
        </p:nvSpPr>
        <p:spPr>
          <a:xfrm>
            <a:off x="502920" y="1787652"/>
            <a:ext cx="4375404" cy="2769989"/>
          </a:xfrm>
        </p:spPr>
        <p:txBody>
          <a:bodyPr/>
          <a:lstStyle/>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the proposed program.</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Identify the need and describe how the proposed program can provide resolution.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the proposed program will operate in detail. The description should include how clients are referred and what types of services are provided from entry to exit of the proposed program</a:t>
            </a:r>
            <a:endParaRPr lang="en-US" dirty="0"/>
          </a:p>
        </p:txBody>
      </p:sp>
      <p:pic>
        <p:nvPicPr>
          <p:cNvPr id="5" name="Content Placeholder 4">
            <a:extLst>
              <a:ext uri="{FF2B5EF4-FFF2-40B4-BE49-F238E27FC236}">
                <a16:creationId xmlns:a16="http://schemas.microsoft.com/office/drawing/2014/main" id="{7B050CDB-46E4-7B17-9C3D-8304B41DBDE6}"/>
              </a:ext>
            </a:extLst>
          </p:cNvPr>
          <p:cNvPicPr>
            <a:picLocks noGrp="1" noChangeAspect="1"/>
          </p:cNvPicPr>
          <p:nvPr>
            <p:ph sz="half" idx="3"/>
          </p:nvPr>
        </p:nvPicPr>
        <p:blipFill>
          <a:blip r:embed="rId2"/>
          <a:stretch>
            <a:fillRect/>
          </a:stretch>
        </p:blipFill>
        <p:spPr>
          <a:xfrm>
            <a:off x="4928181" y="1143000"/>
            <a:ext cx="5050220" cy="5334000"/>
          </a:xfrm>
          <a:prstGeom prst="rect">
            <a:avLst/>
          </a:prstGeom>
        </p:spPr>
      </p:pic>
    </p:spTree>
    <p:extLst>
      <p:ext uri="{BB962C8B-B14F-4D97-AF65-F5344CB8AC3E}">
        <p14:creationId xmlns:p14="http://schemas.microsoft.com/office/powerpoint/2010/main" val="3553229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4B3A-94A4-CA11-6DB8-0503E261C4D5}"/>
              </a:ext>
            </a:extLst>
          </p:cNvPr>
          <p:cNvSpPr>
            <a:spLocks noGrp="1"/>
          </p:cNvSpPr>
          <p:nvPr>
            <p:ph type="title"/>
          </p:nvPr>
        </p:nvSpPr>
        <p:spPr>
          <a:xfrm>
            <a:off x="502920" y="310896"/>
            <a:ext cx="9052560" cy="492443"/>
          </a:xfrm>
        </p:spPr>
        <p:txBody>
          <a:bodyPr>
            <a:noAutofit/>
          </a:bodyPr>
          <a:lstStyle/>
          <a:p>
            <a:r>
              <a:rPr lang="en-US" sz="2800" b="1" dirty="0"/>
              <a:t>Reporting Ability – 5 pts </a:t>
            </a:r>
            <a:br>
              <a:rPr lang="en-US" sz="2800" b="1" dirty="0"/>
            </a:br>
            <a:r>
              <a:rPr lang="en-US" sz="2800" b="1" dirty="0"/>
              <a:t>Project Info E </a:t>
            </a:r>
          </a:p>
        </p:txBody>
      </p:sp>
      <p:sp>
        <p:nvSpPr>
          <p:cNvPr id="3" name="Content Placeholder 2">
            <a:extLst>
              <a:ext uri="{FF2B5EF4-FFF2-40B4-BE49-F238E27FC236}">
                <a16:creationId xmlns:a16="http://schemas.microsoft.com/office/drawing/2014/main" id="{E1F531B9-5D44-A1CD-DE0F-68D2509702A6}"/>
              </a:ext>
            </a:extLst>
          </p:cNvPr>
          <p:cNvSpPr>
            <a:spLocks noGrp="1"/>
          </p:cNvSpPr>
          <p:nvPr>
            <p:ph sz="half" idx="2"/>
          </p:nvPr>
        </p:nvSpPr>
        <p:spPr>
          <a:xfrm>
            <a:off x="502920" y="1787652"/>
            <a:ext cx="3840480" cy="4197096"/>
          </a:xfrm>
        </p:spPr>
        <p:txBody>
          <a:bodyPr/>
          <a:lstStyle/>
          <a:p>
            <a:pPr marL="0" marR="0">
              <a:spcBef>
                <a:spcPts val="0"/>
              </a:spcBef>
              <a:spcAft>
                <a:spcPts val="0"/>
              </a:spcAft>
            </a:pPr>
            <a:r>
              <a:rPr lang="en-US" sz="1800" dirty="0">
                <a:effectLst/>
                <a:latin typeface="Arial" panose="020B0604020202020204" pitchFamily="34" charset="0"/>
                <a:ea typeface="Arial" panose="020B0604020202020204" pitchFamily="34" charset="0"/>
              </a:rPr>
              <a:t>Describe their current data collection and reporting systems. </a:t>
            </a:r>
          </a:p>
          <a:p>
            <a:pPr marL="285750" marR="0" indent="-285750">
              <a:spcBef>
                <a:spcPts val="0"/>
              </a:spcBef>
              <a:spcAft>
                <a:spcPts val="0"/>
              </a:spcAft>
              <a:buFont typeface="Arial" panose="020B0604020202020204" pitchFamily="34" charset="0"/>
              <a:buChar char="•"/>
            </a:pPr>
            <a:r>
              <a:rPr lang="en-US" dirty="0">
                <a:latin typeface="Arial" panose="020B0604020202020204" pitchFamily="34" charset="0"/>
                <a:ea typeface="Arial" panose="020B0604020202020204" pitchFamily="34" charset="0"/>
              </a:rPr>
              <a:t>What data collection system do your agency use (HMIS, other)? </a:t>
            </a:r>
          </a:p>
          <a:p>
            <a:pPr marL="742950" lvl="1" indent="-285750">
              <a:buFont typeface="Arial" panose="020B0604020202020204" pitchFamily="34" charset="0"/>
              <a:buChar char="•"/>
            </a:pPr>
            <a:r>
              <a:rPr lang="en-US" dirty="0">
                <a:effectLst/>
                <a:latin typeface="Arial" panose="020B0604020202020204" pitchFamily="34" charset="0"/>
                <a:ea typeface="Arial" panose="020B0604020202020204" pitchFamily="34" charset="0"/>
              </a:rPr>
              <a:t>Is your reporting system HIPAA compliant</a:t>
            </a:r>
            <a:r>
              <a:rPr lang="en-US" dirty="0">
                <a:latin typeface="Arial" panose="020B0604020202020204" pitchFamily="34" charset="0"/>
                <a:ea typeface="Arial" panose="020B0604020202020204" pitchFamily="34" charset="0"/>
              </a:rPr>
              <a:t>?</a:t>
            </a:r>
            <a:endParaRPr lang="en-US"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What data analysis and reports are conducted by the agency?  </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what processes are in place for tracking program outcomes.</a:t>
            </a: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Describe how the proposed program outcomes and performance is/will be measured.</a:t>
            </a:r>
          </a:p>
          <a:p>
            <a:pPr marL="100965" marR="0" indent="356235">
              <a:spcBef>
                <a:spcPts val="0"/>
              </a:spcBef>
              <a:spcAft>
                <a:spcPts val="0"/>
              </a:spcAft>
            </a:pPr>
            <a:endParaRPr lang="en-US" dirty="0"/>
          </a:p>
        </p:txBody>
      </p:sp>
      <p:pic>
        <p:nvPicPr>
          <p:cNvPr id="5" name="Content Placeholder 4">
            <a:extLst>
              <a:ext uri="{FF2B5EF4-FFF2-40B4-BE49-F238E27FC236}">
                <a16:creationId xmlns:a16="http://schemas.microsoft.com/office/drawing/2014/main" id="{44CAB3D7-08E9-17BB-88E4-21683BC4F4C2}"/>
              </a:ext>
            </a:extLst>
          </p:cNvPr>
          <p:cNvPicPr>
            <a:picLocks noGrp="1" noChangeAspect="1"/>
          </p:cNvPicPr>
          <p:nvPr>
            <p:ph sz="half" idx="3"/>
          </p:nvPr>
        </p:nvPicPr>
        <p:blipFill>
          <a:blip r:embed="rId2"/>
          <a:stretch>
            <a:fillRect/>
          </a:stretch>
        </p:blipFill>
        <p:spPr>
          <a:xfrm>
            <a:off x="4453339" y="1219200"/>
            <a:ext cx="5605061" cy="5679948"/>
          </a:xfrm>
          <a:prstGeom prst="rect">
            <a:avLst/>
          </a:prstGeom>
        </p:spPr>
      </p:pic>
    </p:spTree>
    <p:extLst>
      <p:ext uri="{BB962C8B-B14F-4D97-AF65-F5344CB8AC3E}">
        <p14:creationId xmlns:p14="http://schemas.microsoft.com/office/powerpoint/2010/main" val="1703116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58FFF-E586-1077-45E7-B08812EC10F7}"/>
              </a:ext>
            </a:extLst>
          </p:cNvPr>
          <p:cNvSpPr>
            <a:spLocks noGrp="1"/>
          </p:cNvSpPr>
          <p:nvPr>
            <p:ph type="title"/>
          </p:nvPr>
        </p:nvSpPr>
        <p:spPr/>
        <p:txBody>
          <a:bodyPr>
            <a:normAutofit/>
          </a:bodyPr>
          <a:lstStyle/>
          <a:p>
            <a:r>
              <a:rPr lang="en-US" sz="3600" b="1" dirty="0"/>
              <a:t>Need Analysis 15 pts</a:t>
            </a:r>
          </a:p>
        </p:txBody>
      </p:sp>
      <p:sp>
        <p:nvSpPr>
          <p:cNvPr id="7" name="Content Placeholder 6">
            <a:extLst>
              <a:ext uri="{FF2B5EF4-FFF2-40B4-BE49-F238E27FC236}">
                <a16:creationId xmlns:a16="http://schemas.microsoft.com/office/drawing/2014/main" id="{C9B6C8B4-0A03-AE88-DD30-A9950D1EFD31}"/>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7395B748-47E6-C285-1400-98A06C21CB86}"/>
              </a:ext>
            </a:extLst>
          </p:cNvPr>
          <p:cNvPicPr>
            <a:picLocks noChangeAspect="1"/>
          </p:cNvPicPr>
          <p:nvPr/>
        </p:nvPicPr>
        <p:blipFill rotWithShape="1">
          <a:blip r:embed="rId2"/>
          <a:srcRect l="50000" t="1514" r="11364" b="9596"/>
          <a:stretch/>
        </p:blipFill>
        <p:spPr>
          <a:xfrm>
            <a:off x="457200" y="1600200"/>
            <a:ext cx="8675369" cy="5613474"/>
          </a:xfrm>
          <a:prstGeom prst="rect">
            <a:avLst/>
          </a:prstGeom>
        </p:spPr>
      </p:pic>
    </p:spTree>
    <p:extLst>
      <p:ext uri="{BB962C8B-B14F-4D97-AF65-F5344CB8AC3E}">
        <p14:creationId xmlns:p14="http://schemas.microsoft.com/office/powerpoint/2010/main" val="40232210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A4B3A-94A4-CA11-6DB8-0503E261C4D5}"/>
              </a:ext>
            </a:extLst>
          </p:cNvPr>
          <p:cNvSpPr>
            <a:spLocks noGrp="1"/>
          </p:cNvSpPr>
          <p:nvPr>
            <p:ph type="title"/>
          </p:nvPr>
        </p:nvSpPr>
        <p:spPr>
          <a:xfrm>
            <a:off x="502920" y="310896"/>
            <a:ext cx="9052560" cy="492443"/>
          </a:xfrm>
        </p:spPr>
        <p:txBody>
          <a:bodyPr/>
          <a:lstStyle/>
          <a:p>
            <a:r>
              <a:rPr lang="en-US" sz="3200" b="1" dirty="0"/>
              <a:t>Program Goals– 10 pts  </a:t>
            </a:r>
          </a:p>
        </p:txBody>
      </p:sp>
      <p:sp>
        <p:nvSpPr>
          <p:cNvPr id="3" name="Content Placeholder 2">
            <a:extLst>
              <a:ext uri="{FF2B5EF4-FFF2-40B4-BE49-F238E27FC236}">
                <a16:creationId xmlns:a16="http://schemas.microsoft.com/office/drawing/2014/main" id="{E1F531B9-5D44-A1CD-DE0F-68D2509702A6}"/>
              </a:ext>
            </a:extLst>
          </p:cNvPr>
          <p:cNvSpPr>
            <a:spLocks noGrp="1"/>
          </p:cNvSpPr>
          <p:nvPr>
            <p:ph sz="half" idx="2"/>
          </p:nvPr>
        </p:nvSpPr>
        <p:spPr>
          <a:xfrm>
            <a:off x="502920" y="1787652"/>
            <a:ext cx="3840480" cy="4985980"/>
          </a:xfrm>
        </p:spPr>
        <p:txBody>
          <a:bodyPr/>
          <a:lstStyle/>
          <a:p>
            <a:pPr marL="100965" marR="0">
              <a:spcBef>
                <a:spcPts val="0"/>
              </a:spcBef>
              <a:spcAft>
                <a:spcPts val="0"/>
              </a:spcAft>
            </a:pPr>
            <a:r>
              <a:rPr lang="en-US" sz="1800" dirty="0">
                <a:effectLst/>
                <a:latin typeface="Arial" panose="020B0604020202020204" pitchFamily="34" charset="0"/>
                <a:ea typeface="Arial" panose="020B0604020202020204" pitchFamily="34" charset="0"/>
              </a:rPr>
              <a:t>In the application, points will be given to agencies whose program goals are clearly described and are in line with the state’s HOME-ARP allocation plan goals, MHC goals and </a:t>
            </a:r>
            <a:r>
              <a:rPr lang="en-US" sz="1800" dirty="0" err="1">
                <a:effectLst/>
                <a:latin typeface="Arial" panose="020B0604020202020204" pitchFamily="34" charset="0"/>
                <a:ea typeface="Arial" panose="020B0604020202020204" pitchFamily="34" charset="0"/>
              </a:rPr>
              <a:t>ConPlan</a:t>
            </a:r>
            <a:r>
              <a:rPr lang="en-US" sz="1800" dirty="0">
                <a:effectLst/>
                <a:latin typeface="Arial" panose="020B0604020202020204" pitchFamily="34" charset="0"/>
                <a:ea typeface="Arial" panose="020B0604020202020204" pitchFamily="34" charset="0"/>
              </a:rPr>
              <a:t>. </a:t>
            </a:r>
          </a:p>
          <a:p>
            <a:pPr marL="100965" marR="0">
              <a:spcBef>
                <a:spcPts val="0"/>
              </a:spcBef>
              <a:spcAft>
                <a:spcPts val="0"/>
              </a:spcAft>
            </a:pPr>
            <a:r>
              <a:rPr lang="en-US" sz="1800" dirty="0">
                <a:effectLst/>
                <a:latin typeface="Arial" panose="020B0604020202020204" pitchFamily="34" charset="0"/>
                <a:ea typeface="Arial" panose="020B0604020202020204" pitchFamily="34" charset="0"/>
              </a:rPr>
              <a:t>Agencies can describe their goals on the “</a:t>
            </a:r>
            <a:r>
              <a:rPr lang="en-US" sz="1800" b="1" dirty="0">
                <a:effectLst/>
                <a:latin typeface="Arial" panose="020B0604020202020204" pitchFamily="34" charset="0"/>
                <a:ea typeface="Arial" panose="020B0604020202020204" pitchFamily="34" charset="0"/>
              </a:rPr>
              <a:t>Proposed Goals</a:t>
            </a:r>
            <a:r>
              <a:rPr lang="en-US" sz="1800" dirty="0">
                <a:effectLst/>
                <a:latin typeface="Arial" panose="020B0604020202020204" pitchFamily="34" charset="0"/>
                <a:ea typeface="Arial" panose="020B0604020202020204" pitchFamily="34" charset="0"/>
              </a:rPr>
              <a:t>” tab, and “</a:t>
            </a:r>
            <a:r>
              <a:rPr lang="en-US" sz="1800" b="1" dirty="0">
                <a:effectLst/>
                <a:latin typeface="Arial" panose="020B0604020202020204" pitchFamily="34" charset="0"/>
                <a:ea typeface="Arial" panose="020B0604020202020204" pitchFamily="34" charset="0"/>
              </a:rPr>
              <a:t>Program Description</a:t>
            </a:r>
            <a:r>
              <a:rPr lang="en-US" sz="1800" dirty="0">
                <a:effectLst/>
                <a:latin typeface="Arial" panose="020B0604020202020204" pitchFamily="34" charset="0"/>
                <a:ea typeface="Arial" panose="020B0604020202020204" pitchFamily="34" charset="0"/>
              </a:rPr>
              <a:t>” tab in the application. </a:t>
            </a:r>
            <a:endParaRPr lang="en-US" dirty="0">
              <a:latin typeface="Arial" panose="020B0604020202020204" pitchFamily="34" charset="0"/>
              <a:ea typeface="Arial" panose="020B0604020202020204" pitchFamily="34" charset="0"/>
            </a:endParaRPr>
          </a:p>
          <a:p>
            <a:pPr marL="100965" marR="0">
              <a:spcBef>
                <a:spcPts val="0"/>
              </a:spcBef>
              <a:spcAft>
                <a:spcPts val="0"/>
              </a:spcAft>
            </a:pPr>
            <a:endParaRPr lang="en-US" sz="1800" i="1" dirty="0">
              <a:effectLst/>
              <a:latin typeface="Arial" panose="020B0604020202020204" pitchFamily="34" charset="0"/>
              <a:ea typeface="Arial" panose="020B0604020202020204" pitchFamily="34" charset="0"/>
            </a:endParaRPr>
          </a:p>
          <a:p>
            <a:pPr marL="100965" marR="0">
              <a:spcBef>
                <a:spcPts val="0"/>
              </a:spcBef>
              <a:spcAft>
                <a:spcPts val="0"/>
              </a:spcAft>
            </a:pPr>
            <a:r>
              <a:rPr lang="en-US" sz="1800" b="1" i="1" dirty="0">
                <a:effectLst/>
                <a:latin typeface="Arial" panose="020B0604020202020204" pitchFamily="34" charset="0"/>
                <a:ea typeface="Arial" panose="020B0604020202020204" pitchFamily="34" charset="0"/>
              </a:rPr>
              <a:t>Proposed Goals</a:t>
            </a:r>
            <a:endParaRPr lang="en-US" sz="1800" b="1" dirty="0">
              <a:effectLst/>
              <a:latin typeface="Arial" panose="020B0604020202020204" pitchFamily="34" charset="0"/>
              <a:ea typeface="Arial" panose="020B0604020202020204" pitchFamily="34" charset="0"/>
            </a:endParaRPr>
          </a:p>
          <a:p>
            <a:pPr lvl="1"/>
            <a:r>
              <a:rPr lang="en-US" dirty="0">
                <a:effectLst/>
                <a:latin typeface="Arial" panose="020B0604020202020204" pitchFamily="34" charset="0"/>
                <a:ea typeface="Arial" panose="020B0604020202020204" pitchFamily="34" charset="0"/>
              </a:rPr>
              <a:t>In the application define your agencies quarterly production goals for providing Supportive Services and/or TBRA assistance. </a:t>
            </a:r>
          </a:p>
          <a:p>
            <a:pPr marL="100965" marR="0">
              <a:spcBef>
                <a:spcPts val="0"/>
              </a:spcBef>
              <a:spcAft>
                <a:spcPts val="0"/>
              </a:spcAft>
            </a:pPr>
            <a:endParaRPr lang="en-US" sz="1800" dirty="0">
              <a:effectLst/>
              <a:latin typeface="Arial" panose="020B0604020202020204" pitchFamily="34" charset="0"/>
              <a:ea typeface="Arial" panose="020B0604020202020204" pitchFamily="34" charset="0"/>
            </a:endParaRPr>
          </a:p>
        </p:txBody>
      </p:sp>
      <p:pic>
        <p:nvPicPr>
          <p:cNvPr id="6" name="Content Placeholder 5">
            <a:extLst>
              <a:ext uri="{FF2B5EF4-FFF2-40B4-BE49-F238E27FC236}">
                <a16:creationId xmlns:a16="http://schemas.microsoft.com/office/drawing/2014/main" id="{FFDF5F92-6728-CD3D-79FF-D3BE5FA7425F}"/>
              </a:ext>
            </a:extLst>
          </p:cNvPr>
          <p:cNvPicPr>
            <a:picLocks noGrp="1" noChangeAspect="1"/>
          </p:cNvPicPr>
          <p:nvPr>
            <p:ph sz="half" idx="3"/>
          </p:nvPr>
        </p:nvPicPr>
        <p:blipFill>
          <a:blip r:embed="rId2"/>
          <a:stretch>
            <a:fillRect/>
          </a:stretch>
        </p:blipFill>
        <p:spPr>
          <a:xfrm>
            <a:off x="4495800" y="1219200"/>
            <a:ext cx="5489111" cy="5410200"/>
          </a:xfrm>
          <a:prstGeom prst="rect">
            <a:avLst/>
          </a:prstGeom>
        </p:spPr>
      </p:pic>
    </p:spTree>
    <p:extLst>
      <p:ext uri="{BB962C8B-B14F-4D97-AF65-F5344CB8AC3E}">
        <p14:creationId xmlns:p14="http://schemas.microsoft.com/office/powerpoint/2010/main" val="1909207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0D267-1DE3-5516-F671-0B9AA62A8F59}"/>
              </a:ext>
            </a:extLst>
          </p:cNvPr>
          <p:cNvSpPr>
            <a:spLocks noGrp="1"/>
          </p:cNvSpPr>
          <p:nvPr>
            <p:ph type="title"/>
          </p:nvPr>
        </p:nvSpPr>
        <p:spPr>
          <a:xfrm>
            <a:off x="381000" y="152400"/>
            <a:ext cx="9052560" cy="1200329"/>
          </a:xfrm>
        </p:spPr>
        <p:txBody>
          <a:bodyPr/>
          <a:lstStyle/>
          <a:p>
            <a:pPr marL="100965" marR="0">
              <a:spcBef>
                <a:spcPts val="0"/>
              </a:spcBef>
              <a:spcAft>
                <a:spcPts val="0"/>
              </a:spcAft>
            </a:pPr>
            <a:r>
              <a:rPr lang="en-US" sz="1800" b="1" u="none" strike="noStrike" dirty="0">
                <a:effectLst/>
                <a:latin typeface="Arial" panose="020B0604020202020204" pitchFamily="34" charset="0"/>
                <a:ea typeface="Arial" panose="020B0604020202020204" pitchFamily="34" charset="0"/>
              </a:rPr>
              <a:t> </a:t>
            </a:r>
            <a:br>
              <a:rPr lang="en-US" sz="1800" dirty="0">
                <a:effectLst/>
                <a:latin typeface="Arial" panose="020B0604020202020204" pitchFamily="34" charset="0"/>
                <a:ea typeface="Arial" panose="020B0604020202020204" pitchFamily="34" charset="0"/>
              </a:rPr>
            </a:br>
            <a:r>
              <a:rPr lang="en-US" sz="3200" b="1" u="sng" dirty="0">
                <a:effectLst/>
                <a:latin typeface="Arial" panose="020B0604020202020204" pitchFamily="34" charset="0"/>
                <a:ea typeface="Arial" panose="020B0604020202020204" pitchFamily="34" charset="0"/>
              </a:rPr>
              <a:t>Sound Budget Financial Controls -15 points</a:t>
            </a:r>
            <a:br>
              <a:rPr lang="en-US" sz="1800" dirty="0">
                <a:effectLst/>
                <a:latin typeface="Arial" panose="020B0604020202020204" pitchFamily="34" charset="0"/>
                <a:ea typeface="Arial" panose="020B0604020202020204" pitchFamily="34" charset="0"/>
              </a:rPr>
            </a:br>
            <a:r>
              <a:rPr lang="en-US" sz="2800" dirty="0">
                <a:effectLst/>
                <a:latin typeface="Arial" panose="020B0604020202020204" pitchFamily="34" charset="0"/>
                <a:ea typeface="Arial" panose="020B0604020202020204" pitchFamily="34" charset="0"/>
              </a:rPr>
              <a:t>Project Budget Tabs</a:t>
            </a:r>
            <a:endParaRPr lang="en-US" dirty="0"/>
          </a:p>
        </p:txBody>
      </p:sp>
      <p:sp>
        <p:nvSpPr>
          <p:cNvPr id="3" name="Text Placeholder 2">
            <a:extLst>
              <a:ext uri="{FF2B5EF4-FFF2-40B4-BE49-F238E27FC236}">
                <a16:creationId xmlns:a16="http://schemas.microsoft.com/office/drawing/2014/main" id="{A23138E1-F51C-D4DC-7B9F-FBD125622BF5}"/>
              </a:ext>
            </a:extLst>
          </p:cNvPr>
          <p:cNvSpPr>
            <a:spLocks noGrp="1"/>
          </p:cNvSpPr>
          <p:nvPr>
            <p:ph idx="1"/>
          </p:nvPr>
        </p:nvSpPr>
        <p:spPr>
          <a:xfrm>
            <a:off x="502920" y="1787652"/>
            <a:ext cx="9052560" cy="3323987"/>
          </a:xfrm>
        </p:spPr>
        <p:txBody>
          <a:bodyPr/>
          <a:lstStyle/>
          <a:p>
            <a:r>
              <a:rPr lang="en-US" dirty="0">
                <a:latin typeface="Arial" panose="020B0604020202020204" pitchFamily="34" charset="0"/>
                <a:ea typeface="Arial" panose="020B0604020202020204" pitchFamily="34" charset="0"/>
              </a:rPr>
              <a:t>A</a:t>
            </a:r>
            <a:r>
              <a:rPr lang="en-US" sz="1800" dirty="0">
                <a:effectLst/>
                <a:latin typeface="Arial" panose="020B0604020202020204" pitchFamily="34" charset="0"/>
                <a:ea typeface="Arial" panose="020B0604020202020204" pitchFamily="34" charset="0"/>
              </a:rPr>
              <a:t>gencies are marked on their financial controls and feasibility to manage the HOME-ARP reimbursement grant. Agencies can describe their financial controls on the “</a:t>
            </a:r>
            <a:r>
              <a:rPr lang="en-US" sz="1800" b="1" dirty="0">
                <a:effectLst/>
                <a:latin typeface="Arial" panose="020B0604020202020204" pitchFamily="34" charset="0"/>
                <a:ea typeface="Arial" panose="020B0604020202020204" pitchFamily="34" charset="0"/>
              </a:rPr>
              <a:t>Project Budget”</a:t>
            </a:r>
            <a:r>
              <a:rPr lang="en-US" sz="1800" dirty="0">
                <a:effectLst/>
                <a:latin typeface="Arial" panose="020B0604020202020204" pitchFamily="34" charset="0"/>
                <a:ea typeface="Arial" panose="020B0604020202020204" pitchFamily="34" charset="0"/>
              </a:rPr>
              <a:t> tab. </a:t>
            </a:r>
          </a:p>
          <a:p>
            <a:endParaRPr lang="en-US" dirty="0">
              <a:latin typeface="Arial" panose="020B0604020202020204" pitchFamily="34" charset="0"/>
              <a:ea typeface="Arial" panose="020B0604020202020204" pitchFamily="34" charset="0"/>
            </a:endParaRPr>
          </a:p>
          <a:p>
            <a:endParaRPr lang="en-US" sz="1800" dirty="0">
              <a:effectLst/>
              <a:latin typeface="Arial" panose="020B0604020202020204" pitchFamily="34" charset="0"/>
              <a:ea typeface="Arial" panose="020B0604020202020204" pitchFamily="34" charset="0"/>
            </a:endParaRPr>
          </a:p>
          <a:p>
            <a:pPr lvl="1"/>
            <a:r>
              <a:rPr lang="en-US" sz="1800" i="1" dirty="0">
                <a:effectLst/>
                <a:latin typeface="Arial" panose="020B0604020202020204" pitchFamily="34" charset="0"/>
                <a:ea typeface="Arial" panose="020B0604020202020204" pitchFamily="34" charset="0"/>
              </a:rPr>
              <a:t>Financial Capacity – 8 pts  </a:t>
            </a:r>
            <a:endParaRPr lang="en-US" sz="1800" dirty="0">
              <a:effectLst/>
              <a:latin typeface="Arial" panose="020B0604020202020204" pitchFamily="34" charset="0"/>
              <a:ea typeface="Arial" panose="020B0604020202020204" pitchFamily="34" charset="0"/>
            </a:endParaRPr>
          </a:p>
          <a:p>
            <a:pPr lvl="1"/>
            <a:endParaRPr lang="en-US" dirty="0">
              <a:latin typeface="Arial" panose="020B0604020202020204" pitchFamily="34" charset="0"/>
              <a:ea typeface="Arial" panose="020B0604020202020204" pitchFamily="34" charset="0"/>
            </a:endParaRPr>
          </a:p>
          <a:p>
            <a:pPr lvl="1"/>
            <a:endParaRPr lang="en-US" dirty="0">
              <a:effectLst/>
              <a:latin typeface="Arial" panose="020B0604020202020204" pitchFamily="34" charset="0"/>
              <a:ea typeface="Arial" panose="020B0604020202020204" pitchFamily="34" charset="0"/>
            </a:endParaRPr>
          </a:p>
          <a:p>
            <a:pPr lvl="1"/>
            <a:endParaRPr lang="en-US" dirty="0">
              <a:latin typeface="Arial" panose="020B0604020202020204" pitchFamily="34" charset="0"/>
              <a:ea typeface="Arial" panose="020B0604020202020204" pitchFamily="34" charset="0"/>
            </a:endParaRPr>
          </a:p>
          <a:p>
            <a:pPr lvl="1"/>
            <a:r>
              <a:rPr lang="en-US" sz="1800" i="1" dirty="0">
                <a:effectLst/>
                <a:latin typeface="Arial" panose="020B0604020202020204" pitchFamily="34" charset="0"/>
                <a:ea typeface="Arial" panose="020B0604020202020204" pitchFamily="34" charset="0"/>
              </a:rPr>
              <a:t>Sound Budget – 7 pts</a:t>
            </a:r>
            <a:endParaRPr lang="en-US" sz="1800" dirty="0">
              <a:effectLst/>
              <a:latin typeface="Arial" panose="020B0604020202020204" pitchFamily="34" charset="0"/>
              <a:ea typeface="Arial" panose="020B0604020202020204" pitchFamily="34" charset="0"/>
            </a:endParaRPr>
          </a:p>
          <a:p>
            <a:pPr lvl="1"/>
            <a:endParaRPr lang="en-US"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1516284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40DA-FF6A-B1C5-ED6A-A452590DF411}"/>
              </a:ext>
            </a:extLst>
          </p:cNvPr>
          <p:cNvSpPr>
            <a:spLocks noGrp="1"/>
          </p:cNvSpPr>
          <p:nvPr>
            <p:ph type="title"/>
          </p:nvPr>
        </p:nvSpPr>
        <p:spPr>
          <a:xfrm>
            <a:off x="502920" y="310896"/>
            <a:ext cx="9052560" cy="492443"/>
          </a:xfrm>
        </p:spPr>
        <p:txBody>
          <a:bodyPr>
            <a:normAutofit fontScale="90000"/>
          </a:bodyPr>
          <a:lstStyle/>
          <a:p>
            <a:r>
              <a:rPr lang="en-US" sz="3200" dirty="0"/>
              <a:t>Financial Controls: 8 pts</a:t>
            </a:r>
          </a:p>
        </p:txBody>
      </p:sp>
      <p:sp>
        <p:nvSpPr>
          <p:cNvPr id="3" name="Text Placeholder 2">
            <a:extLst>
              <a:ext uri="{FF2B5EF4-FFF2-40B4-BE49-F238E27FC236}">
                <a16:creationId xmlns:a16="http://schemas.microsoft.com/office/drawing/2014/main" id="{3F27BA67-4187-7162-5D11-97545A03BA8F}"/>
              </a:ext>
            </a:extLst>
          </p:cNvPr>
          <p:cNvSpPr>
            <a:spLocks noGrp="1"/>
          </p:cNvSpPr>
          <p:nvPr>
            <p:ph idx="1"/>
          </p:nvPr>
        </p:nvSpPr>
        <p:spPr>
          <a:xfrm>
            <a:off x="502920" y="1787652"/>
            <a:ext cx="9052560" cy="1477328"/>
          </a:xfrm>
        </p:spPr>
        <p:txBody>
          <a:bodyPr>
            <a:normAutofit lnSpcReduction="10000"/>
          </a:bodyPr>
          <a:lstStyle/>
          <a:p>
            <a:r>
              <a:rPr lang="en-US" sz="2400" dirty="0"/>
              <a:t>What percent of your budget is for staff cost?</a:t>
            </a:r>
          </a:p>
          <a:p>
            <a:endParaRPr lang="en-US" sz="2400" dirty="0"/>
          </a:p>
          <a:p>
            <a:r>
              <a:rPr lang="en-US" sz="2400" dirty="0"/>
              <a:t>The staff cost on your total request must match the staff cost on your budget breakdown. </a:t>
            </a:r>
          </a:p>
        </p:txBody>
      </p:sp>
      <p:pic>
        <p:nvPicPr>
          <p:cNvPr id="6" name="Picture 5">
            <a:extLst>
              <a:ext uri="{FF2B5EF4-FFF2-40B4-BE49-F238E27FC236}">
                <a16:creationId xmlns:a16="http://schemas.microsoft.com/office/drawing/2014/main" id="{8F27F306-7F3C-4ADA-FE6E-1A66509C2C73}"/>
              </a:ext>
            </a:extLst>
          </p:cNvPr>
          <p:cNvPicPr>
            <a:picLocks noChangeAspect="1"/>
          </p:cNvPicPr>
          <p:nvPr/>
        </p:nvPicPr>
        <p:blipFill rotWithShape="1">
          <a:blip r:embed="rId2"/>
          <a:srcRect l="53030" t="31145" r="24243" b="37165"/>
          <a:stretch/>
        </p:blipFill>
        <p:spPr>
          <a:xfrm>
            <a:off x="908700" y="3203385"/>
            <a:ext cx="7092300" cy="2781363"/>
          </a:xfrm>
          <a:prstGeom prst="rect">
            <a:avLst/>
          </a:prstGeom>
        </p:spPr>
      </p:pic>
    </p:spTree>
    <p:extLst>
      <p:ext uri="{BB962C8B-B14F-4D97-AF65-F5344CB8AC3E}">
        <p14:creationId xmlns:p14="http://schemas.microsoft.com/office/powerpoint/2010/main" val="14916191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3E610-17A7-EF5C-C2A5-E31CADAF3C91}"/>
              </a:ext>
            </a:extLst>
          </p:cNvPr>
          <p:cNvSpPr>
            <a:spLocks noGrp="1"/>
          </p:cNvSpPr>
          <p:nvPr>
            <p:ph type="title"/>
          </p:nvPr>
        </p:nvSpPr>
        <p:spPr>
          <a:xfrm>
            <a:off x="502920" y="310896"/>
            <a:ext cx="9052560" cy="553998"/>
          </a:xfrm>
        </p:spPr>
        <p:txBody>
          <a:bodyPr/>
          <a:lstStyle/>
          <a:p>
            <a:r>
              <a:rPr lang="en-US" sz="3600" b="1" dirty="0"/>
              <a:t>Financial Controls: 8 pts</a:t>
            </a:r>
          </a:p>
        </p:txBody>
      </p:sp>
      <p:sp>
        <p:nvSpPr>
          <p:cNvPr id="3" name="Content Placeholder 2">
            <a:extLst>
              <a:ext uri="{FF2B5EF4-FFF2-40B4-BE49-F238E27FC236}">
                <a16:creationId xmlns:a16="http://schemas.microsoft.com/office/drawing/2014/main" id="{ECEF4BBB-6BB6-1803-09E5-A81C17C672DE}"/>
              </a:ext>
            </a:extLst>
          </p:cNvPr>
          <p:cNvSpPr>
            <a:spLocks noGrp="1"/>
          </p:cNvSpPr>
          <p:nvPr>
            <p:ph sz="half" idx="2"/>
          </p:nvPr>
        </p:nvSpPr>
        <p:spPr>
          <a:xfrm>
            <a:off x="388317" y="1088740"/>
            <a:ext cx="3916680" cy="5394938"/>
          </a:xfrm>
        </p:spPr>
        <p:txBody>
          <a:bodyPr/>
          <a:lstStyle/>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escribe the sources of funds that are available for the proposed program; describe matching funds; discuss how funding sources will be used if HOME-ARP is not funded.</a:t>
            </a: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D</a:t>
            </a:r>
            <a:r>
              <a:rPr lang="en-US" sz="1800" dirty="0">
                <a:effectLst/>
                <a:latin typeface="Arial" panose="020B0604020202020204" pitchFamily="34" charset="0"/>
                <a:ea typeface="Arial" panose="020B0604020202020204" pitchFamily="34" charset="0"/>
              </a:rPr>
              <a:t>escribe budgeting priorities/activities to stretch HOME-ARP funds through the grant period. </a:t>
            </a:r>
          </a:p>
          <a:p>
            <a:pPr marL="342900" marR="0" lvl="0" indent="-342900">
              <a:spcBef>
                <a:spcPts val="0"/>
              </a:spcBef>
              <a:spcAft>
                <a:spcPts val="0"/>
              </a:spcAft>
              <a:buFont typeface="Symbol" panose="05050102010706020507" pitchFamily="18" charset="2"/>
              <a:buChar char=""/>
            </a:pP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dirty="0">
                <a:latin typeface="Arial" panose="020B0604020202020204" pitchFamily="34" charset="0"/>
                <a:ea typeface="Arial" panose="020B0604020202020204" pitchFamily="34" charset="0"/>
              </a:rPr>
              <a:t>** In your “Program Description”***</a:t>
            </a:r>
          </a:p>
          <a:p>
            <a:pPr marL="800100" lvl="1" indent="-342900">
              <a:buFont typeface="Symbol" panose="05050102010706020507" pitchFamily="18" charset="2"/>
              <a:buChar char=""/>
            </a:pPr>
            <a:r>
              <a:rPr lang="en-US" dirty="0">
                <a:effectLst/>
                <a:latin typeface="Arial" panose="020B0604020202020204" pitchFamily="34" charset="0"/>
                <a:ea typeface="Arial" panose="020B0604020202020204" pitchFamily="34" charset="0"/>
              </a:rPr>
              <a:t> </a:t>
            </a:r>
            <a:r>
              <a:rPr lang="en-US" dirty="0">
                <a:latin typeface="Arial" panose="020B0604020202020204" pitchFamily="34" charset="0"/>
                <a:ea typeface="Arial" panose="020B0604020202020204" pitchFamily="34" charset="0"/>
              </a:rPr>
              <a:t>P</a:t>
            </a:r>
            <a:r>
              <a:rPr lang="en-US" dirty="0">
                <a:effectLst/>
                <a:latin typeface="Arial" panose="020B0604020202020204" pitchFamily="34" charset="0"/>
                <a:ea typeface="Arial" panose="020B0604020202020204" pitchFamily="34" charset="0"/>
              </a:rPr>
              <a:t>rovide a description of the draw and reimbursement process. </a:t>
            </a:r>
          </a:p>
          <a:p>
            <a:pPr marL="800100" lvl="1" indent="-342900">
              <a:buFont typeface="Symbol" panose="05050102010706020507" pitchFamily="18" charset="2"/>
              <a:buChar char=""/>
            </a:pPr>
            <a:endParaRPr lang="en-US" dirty="0">
              <a:effectLst/>
              <a:latin typeface="Arial" panose="020B0604020202020204" pitchFamily="34" charset="0"/>
              <a:ea typeface="Arial" panose="020B060402020202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These pages talk to each other</a:t>
            </a:r>
          </a:p>
          <a:p>
            <a:endParaRPr lang="en-US" dirty="0"/>
          </a:p>
        </p:txBody>
      </p:sp>
      <p:pic>
        <p:nvPicPr>
          <p:cNvPr id="5" name="Content Placeholder 4">
            <a:extLst>
              <a:ext uri="{FF2B5EF4-FFF2-40B4-BE49-F238E27FC236}">
                <a16:creationId xmlns:a16="http://schemas.microsoft.com/office/drawing/2014/main" id="{6E8E4845-6A90-0F57-CBBB-9105150E06B0}"/>
              </a:ext>
            </a:extLst>
          </p:cNvPr>
          <p:cNvPicPr>
            <a:picLocks noGrp="1" noChangeAspect="1"/>
          </p:cNvPicPr>
          <p:nvPr>
            <p:ph sz="half" idx="3"/>
          </p:nvPr>
        </p:nvPicPr>
        <p:blipFill>
          <a:blip r:embed="rId2"/>
          <a:stretch>
            <a:fillRect/>
          </a:stretch>
        </p:blipFill>
        <p:spPr>
          <a:xfrm>
            <a:off x="4419600" y="1295400"/>
            <a:ext cx="5410199" cy="6166104"/>
          </a:xfrm>
          <a:prstGeom prst="rect">
            <a:avLst/>
          </a:prstGeom>
        </p:spPr>
      </p:pic>
      <p:pic>
        <p:nvPicPr>
          <p:cNvPr id="6" name="Picture 5">
            <a:extLst>
              <a:ext uri="{FF2B5EF4-FFF2-40B4-BE49-F238E27FC236}">
                <a16:creationId xmlns:a16="http://schemas.microsoft.com/office/drawing/2014/main" id="{01C432CD-BBA2-93B6-FA08-8C488BCBBA96}"/>
              </a:ext>
            </a:extLst>
          </p:cNvPr>
          <p:cNvPicPr>
            <a:picLocks noChangeAspect="1"/>
          </p:cNvPicPr>
          <p:nvPr/>
        </p:nvPicPr>
        <p:blipFill>
          <a:blip r:embed="rId3"/>
          <a:stretch>
            <a:fillRect/>
          </a:stretch>
        </p:blipFill>
        <p:spPr>
          <a:xfrm>
            <a:off x="709322" y="6297993"/>
            <a:ext cx="2865368" cy="1054699"/>
          </a:xfrm>
          <a:prstGeom prst="rect">
            <a:avLst/>
          </a:prstGeom>
        </p:spPr>
      </p:pic>
      <p:sp>
        <p:nvSpPr>
          <p:cNvPr id="7" name="Arrow: Curved Right 6">
            <a:extLst>
              <a:ext uri="{FF2B5EF4-FFF2-40B4-BE49-F238E27FC236}">
                <a16:creationId xmlns:a16="http://schemas.microsoft.com/office/drawing/2014/main" id="{E410A2AE-EB3C-40AB-8373-E9029B3FF2D2}"/>
              </a:ext>
            </a:extLst>
          </p:cNvPr>
          <p:cNvSpPr/>
          <p:nvPr/>
        </p:nvSpPr>
        <p:spPr>
          <a:xfrm>
            <a:off x="-18202" y="5970617"/>
            <a:ext cx="727524" cy="85472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82177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A40DA-FF6A-B1C5-ED6A-A452590DF411}"/>
              </a:ext>
            </a:extLst>
          </p:cNvPr>
          <p:cNvSpPr>
            <a:spLocks noGrp="1"/>
          </p:cNvSpPr>
          <p:nvPr>
            <p:ph type="title"/>
          </p:nvPr>
        </p:nvSpPr>
        <p:spPr>
          <a:xfrm>
            <a:off x="502920" y="310896"/>
            <a:ext cx="9052560" cy="492443"/>
          </a:xfrm>
        </p:spPr>
        <p:txBody>
          <a:bodyPr>
            <a:normAutofit fontScale="90000"/>
          </a:bodyPr>
          <a:lstStyle/>
          <a:p>
            <a:r>
              <a:rPr lang="en-US" sz="3200" dirty="0"/>
              <a:t>Sound Budget: 7 pts</a:t>
            </a:r>
          </a:p>
        </p:txBody>
      </p:sp>
      <p:sp>
        <p:nvSpPr>
          <p:cNvPr id="3" name="Text Placeholder 2">
            <a:extLst>
              <a:ext uri="{FF2B5EF4-FFF2-40B4-BE49-F238E27FC236}">
                <a16:creationId xmlns:a16="http://schemas.microsoft.com/office/drawing/2014/main" id="{3F27BA67-4187-7162-5D11-97545A03BA8F}"/>
              </a:ext>
            </a:extLst>
          </p:cNvPr>
          <p:cNvSpPr>
            <a:spLocks noGrp="1"/>
          </p:cNvSpPr>
          <p:nvPr>
            <p:ph idx="1"/>
          </p:nvPr>
        </p:nvSpPr>
        <p:spPr>
          <a:xfrm>
            <a:off x="502920" y="1787652"/>
            <a:ext cx="9052560" cy="369332"/>
          </a:xfrm>
        </p:spPr>
        <p:txBody>
          <a:bodyPr>
            <a:normAutofit fontScale="92500" lnSpcReduction="10000"/>
          </a:bodyPr>
          <a:lstStyle/>
          <a:p>
            <a:r>
              <a:rPr lang="en-US" sz="2400" dirty="0">
                <a:effectLst/>
                <a:latin typeface="Arial" panose="020B0604020202020204" pitchFamily="34" charset="0"/>
                <a:ea typeface="Arial" panose="020B0604020202020204" pitchFamily="34" charset="0"/>
              </a:rPr>
              <a:t>Agencies must provide </a:t>
            </a:r>
            <a:r>
              <a:rPr lang="en-US" sz="2400" b="1" dirty="0">
                <a:effectLst/>
                <a:latin typeface="Arial" panose="020B0604020202020204" pitchFamily="34" charset="0"/>
                <a:ea typeface="Arial" panose="020B0604020202020204" pitchFamily="34" charset="0"/>
              </a:rPr>
              <a:t>a reasonable and appropriate budget</a:t>
            </a:r>
            <a:r>
              <a:rPr lang="en-US" sz="2400" dirty="0">
                <a:effectLst/>
                <a:latin typeface="Arial" panose="020B0604020202020204" pitchFamily="34" charset="0"/>
                <a:ea typeface="Arial" panose="020B0604020202020204" pitchFamily="34" charset="0"/>
              </a:rPr>
              <a:t>.</a:t>
            </a:r>
            <a:endParaRPr lang="en-US" sz="3200" dirty="0"/>
          </a:p>
        </p:txBody>
      </p:sp>
      <p:sp>
        <p:nvSpPr>
          <p:cNvPr id="8" name="Callout: Right Arrow 7">
            <a:extLst>
              <a:ext uri="{FF2B5EF4-FFF2-40B4-BE49-F238E27FC236}">
                <a16:creationId xmlns:a16="http://schemas.microsoft.com/office/drawing/2014/main" id="{CC5B9326-1CCF-CDE1-0C4B-D16614075DF8}"/>
              </a:ext>
            </a:extLst>
          </p:cNvPr>
          <p:cNvSpPr/>
          <p:nvPr/>
        </p:nvSpPr>
        <p:spPr>
          <a:xfrm>
            <a:off x="112484" y="4272658"/>
            <a:ext cx="1574801" cy="1295400"/>
          </a:xfrm>
          <a:prstGeom prst="righ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Click here</a:t>
            </a:r>
          </a:p>
        </p:txBody>
      </p:sp>
      <p:sp>
        <p:nvSpPr>
          <p:cNvPr id="9" name="Callout: Up Arrow 8">
            <a:extLst>
              <a:ext uri="{FF2B5EF4-FFF2-40B4-BE49-F238E27FC236}">
                <a16:creationId xmlns:a16="http://schemas.microsoft.com/office/drawing/2014/main" id="{806EA97A-604B-8137-3F4F-6444ACCAFF3B}"/>
              </a:ext>
            </a:extLst>
          </p:cNvPr>
          <p:cNvSpPr/>
          <p:nvPr/>
        </p:nvSpPr>
        <p:spPr>
          <a:xfrm>
            <a:off x="2971800" y="6154757"/>
            <a:ext cx="1371600" cy="1143000"/>
          </a:xfrm>
          <a:prstGeom prst="up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Must match</a:t>
            </a:r>
          </a:p>
          <a:p>
            <a:pPr algn="ctr"/>
            <a:r>
              <a:rPr lang="en-US" dirty="0"/>
              <a:t>Total request</a:t>
            </a:r>
          </a:p>
        </p:txBody>
      </p:sp>
      <p:pic>
        <p:nvPicPr>
          <p:cNvPr id="6" name="Picture 5">
            <a:extLst>
              <a:ext uri="{FF2B5EF4-FFF2-40B4-BE49-F238E27FC236}">
                <a16:creationId xmlns:a16="http://schemas.microsoft.com/office/drawing/2014/main" id="{27ED55C3-17F3-27A1-A927-802085DB32CB}"/>
              </a:ext>
            </a:extLst>
          </p:cNvPr>
          <p:cNvPicPr>
            <a:picLocks noChangeAspect="1"/>
          </p:cNvPicPr>
          <p:nvPr/>
        </p:nvPicPr>
        <p:blipFill rotWithShape="1">
          <a:blip r:embed="rId2"/>
          <a:srcRect l="53030" t="54209" r="24243" b="14983"/>
          <a:stretch/>
        </p:blipFill>
        <p:spPr>
          <a:xfrm>
            <a:off x="1725385" y="4038600"/>
            <a:ext cx="5450638" cy="2078057"/>
          </a:xfrm>
          <a:prstGeom prst="rect">
            <a:avLst/>
          </a:prstGeom>
        </p:spPr>
      </p:pic>
    </p:spTree>
    <p:extLst>
      <p:ext uri="{BB962C8B-B14F-4D97-AF65-F5344CB8AC3E}">
        <p14:creationId xmlns:p14="http://schemas.microsoft.com/office/powerpoint/2010/main" val="10378097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443C58-892E-9665-D63F-C330AFC3FDE5}"/>
              </a:ext>
            </a:extLst>
          </p:cNvPr>
          <p:cNvSpPr>
            <a:spLocks noGrp="1"/>
          </p:cNvSpPr>
          <p:nvPr>
            <p:ph type="title"/>
          </p:nvPr>
        </p:nvSpPr>
        <p:spPr/>
        <p:txBody>
          <a:bodyPr/>
          <a:lstStyle/>
          <a:p>
            <a:r>
              <a:rPr lang="en-US" sz="2800" dirty="0"/>
              <a:t>Budget Worksheet SS and TBRA</a:t>
            </a:r>
          </a:p>
        </p:txBody>
      </p:sp>
      <p:pic>
        <p:nvPicPr>
          <p:cNvPr id="9" name="Picture 8">
            <a:extLst>
              <a:ext uri="{FF2B5EF4-FFF2-40B4-BE49-F238E27FC236}">
                <a16:creationId xmlns:a16="http://schemas.microsoft.com/office/drawing/2014/main" id="{1FE59893-93C1-D3ED-39E4-18F4FF3D6857}"/>
              </a:ext>
            </a:extLst>
          </p:cNvPr>
          <p:cNvPicPr>
            <a:picLocks noChangeAspect="1"/>
          </p:cNvPicPr>
          <p:nvPr/>
        </p:nvPicPr>
        <p:blipFill>
          <a:blip r:embed="rId2"/>
          <a:stretch>
            <a:fillRect/>
          </a:stretch>
        </p:blipFill>
        <p:spPr>
          <a:xfrm>
            <a:off x="458788" y="1447799"/>
            <a:ext cx="5249080" cy="5910791"/>
          </a:xfrm>
          <a:prstGeom prst="rect">
            <a:avLst/>
          </a:prstGeom>
        </p:spPr>
      </p:pic>
      <p:pic>
        <p:nvPicPr>
          <p:cNvPr id="14" name="Picture 13">
            <a:extLst>
              <a:ext uri="{FF2B5EF4-FFF2-40B4-BE49-F238E27FC236}">
                <a16:creationId xmlns:a16="http://schemas.microsoft.com/office/drawing/2014/main" id="{DA8FA5C2-D143-7F35-BBC2-4EBA52185EE9}"/>
              </a:ext>
            </a:extLst>
          </p:cNvPr>
          <p:cNvPicPr>
            <a:picLocks noChangeAspect="1"/>
          </p:cNvPicPr>
          <p:nvPr/>
        </p:nvPicPr>
        <p:blipFill>
          <a:blip r:embed="rId3"/>
          <a:stretch>
            <a:fillRect/>
          </a:stretch>
        </p:blipFill>
        <p:spPr>
          <a:xfrm>
            <a:off x="4412472" y="3657600"/>
            <a:ext cx="5607828" cy="3886200"/>
          </a:xfrm>
          <a:prstGeom prst="rect">
            <a:avLst/>
          </a:prstGeom>
        </p:spPr>
      </p:pic>
      <p:sp>
        <p:nvSpPr>
          <p:cNvPr id="16" name="Arrow: Down 15">
            <a:extLst>
              <a:ext uri="{FF2B5EF4-FFF2-40B4-BE49-F238E27FC236}">
                <a16:creationId xmlns:a16="http://schemas.microsoft.com/office/drawing/2014/main" id="{1FEB5A1F-2071-98BD-CCA5-57390455D4A5}"/>
              </a:ext>
            </a:extLst>
          </p:cNvPr>
          <p:cNvSpPr/>
          <p:nvPr/>
        </p:nvSpPr>
        <p:spPr>
          <a:xfrm>
            <a:off x="9214485" y="3038475"/>
            <a:ext cx="304800" cy="8382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28446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E68EF-2B9C-7104-6851-46BCEBFD6DAA}"/>
              </a:ext>
            </a:extLst>
          </p:cNvPr>
          <p:cNvSpPr>
            <a:spLocks noGrp="1"/>
          </p:cNvSpPr>
          <p:nvPr>
            <p:ph type="title"/>
          </p:nvPr>
        </p:nvSpPr>
        <p:spPr>
          <a:xfrm>
            <a:off x="502920" y="310896"/>
            <a:ext cx="9052560" cy="553998"/>
          </a:xfrm>
        </p:spPr>
        <p:txBody>
          <a:bodyPr/>
          <a:lstStyle/>
          <a:p>
            <a:r>
              <a:rPr lang="en-US" sz="3600" dirty="0"/>
              <a:t>Budget Summary </a:t>
            </a:r>
          </a:p>
        </p:txBody>
      </p:sp>
      <p:sp>
        <p:nvSpPr>
          <p:cNvPr id="3" name="Content Placeholder 2">
            <a:extLst>
              <a:ext uri="{FF2B5EF4-FFF2-40B4-BE49-F238E27FC236}">
                <a16:creationId xmlns:a16="http://schemas.microsoft.com/office/drawing/2014/main" id="{8B645F5F-8A58-7D7F-02EE-27FB658C89CF}"/>
              </a:ext>
            </a:extLst>
          </p:cNvPr>
          <p:cNvSpPr>
            <a:spLocks noGrp="1"/>
          </p:cNvSpPr>
          <p:nvPr>
            <p:ph sz="half" idx="2"/>
          </p:nvPr>
        </p:nvSpPr>
        <p:spPr>
          <a:xfrm>
            <a:off x="502920" y="1787652"/>
            <a:ext cx="4375404" cy="4678204"/>
          </a:xfrm>
        </p:spPr>
        <p:txBody>
          <a:bodyPr/>
          <a:lstStyle/>
          <a:p>
            <a:pPr marL="457200" lvl="1" indent="0">
              <a:buNone/>
            </a:pPr>
            <a:endParaRPr lang="en-US" sz="1600" dirty="0"/>
          </a:p>
          <a:p>
            <a:endParaRPr lang="en-US" sz="2400" dirty="0"/>
          </a:p>
          <a:p>
            <a:endParaRPr lang="en-US" sz="2400" dirty="0"/>
          </a:p>
          <a:p>
            <a:r>
              <a:rPr lang="en-US" sz="2400" dirty="0"/>
              <a:t>	</a:t>
            </a:r>
            <a:r>
              <a:rPr lang="en-US" sz="2400" b="1" dirty="0"/>
              <a:t>Pages that talk </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2400" dirty="0"/>
          </a:p>
          <a:p>
            <a:r>
              <a:rPr lang="en-US" sz="2400" dirty="0"/>
              <a:t>Open fields: Cash on hand, non-project related expenses</a:t>
            </a:r>
            <a:endParaRPr lang="en-US" sz="2000" dirty="0"/>
          </a:p>
        </p:txBody>
      </p:sp>
      <p:sp>
        <p:nvSpPr>
          <p:cNvPr id="7" name="Cloud 6">
            <a:extLst>
              <a:ext uri="{FF2B5EF4-FFF2-40B4-BE49-F238E27FC236}">
                <a16:creationId xmlns:a16="http://schemas.microsoft.com/office/drawing/2014/main" id="{F8A96EC4-C0EE-3258-F901-DBD9F19354D7}"/>
              </a:ext>
            </a:extLst>
          </p:cNvPr>
          <p:cNvSpPr/>
          <p:nvPr/>
        </p:nvSpPr>
        <p:spPr>
          <a:xfrm>
            <a:off x="1219199" y="3429000"/>
            <a:ext cx="2836062" cy="1372122"/>
          </a:xfrm>
          <a:prstGeom prst="cloud">
            <a:avLst/>
          </a:prstGeom>
          <a:solidFill>
            <a:srgbClr val="4472C4"/>
          </a:solidFill>
          <a:ln w="12700" cap="flat" cmpd="sng" algn="ctr">
            <a:solidFill>
              <a:srgbClr val="ED7D3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Project Budget &amp; Budget Summary </a:t>
            </a:r>
          </a:p>
        </p:txBody>
      </p:sp>
      <p:sp>
        <p:nvSpPr>
          <p:cNvPr id="8" name="Arrow: Curved Right 7">
            <a:extLst>
              <a:ext uri="{FF2B5EF4-FFF2-40B4-BE49-F238E27FC236}">
                <a16:creationId xmlns:a16="http://schemas.microsoft.com/office/drawing/2014/main" id="{530CDE9B-BF80-211B-5994-D53717A14A3C}"/>
              </a:ext>
            </a:extLst>
          </p:cNvPr>
          <p:cNvSpPr/>
          <p:nvPr/>
        </p:nvSpPr>
        <p:spPr>
          <a:xfrm>
            <a:off x="72476" y="2895600"/>
            <a:ext cx="1146723" cy="1527645"/>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9" name="Content Placeholder 8">
            <a:extLst>
              <a:ext uri="{FF2B5EF4-FFF2-40B4-BE49-F238E27FC236}">
                <a16:creationId xmlns:a16="http://schemas.microsoft.com/office/drawing/2014/main" id="{FB88344E-68FC-70D8-A008-A76769F7C1F4}"/>
              </a:ext>
            </a:extLst>
          </p:cNvPr>
          <p:cNvPicPr>
            <a:picLocks noGrp="1" noChangeAspect="1"/>
          </p:cNvPicPr>
          <p:nvPr>
            <p:ph sz="half" idx="3"/>
          </p:nvPr>
        </p:nvPicPr>
        <p:blipFill>
          <a:blip r:embed="rId2"/>
          <a:stretch>
            <a:fillRect/>
          </a:stretch>
        </p:blipFill>
        <p:spPr>
          <a:xfrm>
            <a:off x="5010150" y="1521743"/>
            <a:ext cx="4778395" cy="4915538"/>
          </a:xfrm>
          <a:prstGeom prst="rect">
            <a:avLst/>
          </a:prstGeom>
        </p:spPr>
      </p:pic>
    </p:spTree>
    <p:extLst>
      <p:ext uri="{BB962C8B-B14F-4D97-AF65-F5344CB8AC3E}">
        <p14:creationId xmlns:p14="http://schemas.microsoft.com/office/powerpoint/2010/main" val="40518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Supportive Services  &amp; TBRA</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032873"/>
            <a:ext cx="9424430" cy="4924425"/>
          </a:xfrm>
        </p:spPr>
        <p:txBody>
          <a:bodyPr>
            <a:normAutofit lnSpcReduction="10000"/>
          </a:bodyPr>
          <a:lstStyle/>
          <a:p>
            <a:r>
              <a:rPr lang="en-US" sz="2800" b="1" dirty="0">
                <a:latin typeface="Arial" panose="020B0604020202020204" pitchFamily="34" charset="0"/>
                <a:cs typeface="Arial" panose="020B0604020202020204" pitchFamily="34" charset="0"/>
              </a:rPr>
              <a:t>Funding and Caps Consideration </a:t>
            </a:r>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Funding limits for Supportive Services is between $75,000 and $300,000</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Funding limits for TBRA is $100,000 to $500,000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However, it is important to note that the caps do not ensure that your agency will receive the exact amount requested. The final amount awarded depends on the available funds and the number of agencies receiving funding, and the agencies’ financial capacity. </a:t>
            </a:r>
          </a:p>
          <a:p>
            <a:pPr marL="457200" indent="-457200">
              <a:buFont typeface="Arial" panose="020B0604020202020204" pitchFamily="34" charset="0"/>
              <a:buChar char="•"/>
            </a:pPr>
            <a:r>
              <a:rPr lang="en-US" sz="2400" dirty="0">
                <a:latin typeface="Arial" panose="020B0604020202020204" pitchFamily="34" charset="0"/>
                <a:cs typeface="Arial" panose="020B0604020202020204" pitchFamily="34" charset="0"/>
              </a:rPr>
              <a:t>It is possible for agencies to receive less than $75,000 in their contract award.</a:t>
            </a: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3524945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39B0-EF5F-D131-A89D-AB8468680CCB}"/>
              </a:ext>
            </a:extLst>
          </p:cNvPr>
          <p:cNvSpPr>
            <a:spLocks noGrp="1"/>
          </p:cNvSpPr>
          <p:nvPr>
            <p:ph type="title"/>
          </p:nvPr>
        </p:nvSpPr>
        <p:spPr>
          <a:xfrm>
            <a:off x="502920" y="310896"/>
            <a:ext cx="9052560" cy="553998"/>
          </a:xfrm>
        </p:spPr>
        <p:txBody>
          <a:bodyPr>
            <a:normAutofit fontScale="90000"/>
          </a:bodyPr>
          <a:lstStyle/>
          <a:p>
            <a:r>
              <a:rPr lang="en-US" sz="3600" b="1" u="sng" dirty="0">
                <a:effectLst/>
                <a:latin typeface="Arial" panose="020B0604020202020204" pitchFamily="34" charset="0"/>
                <a:ea typeface="Arial" panose="020B0604020202020204" pitchFamily="34" charset="0"/>
              </a:rPr>
              <a:t>Capacity and Experience 15 pts. </a:t>
            </a:r>
            <a:endParaRPr lang="en-US" sz="3600" dirty="0"/>
          </a:p>
        </p:txBody>
      </p:sp>
      <p:sp>
        <p:nvSpPr>
          <p:cNvPr id="6" name="TextBox 5">
            <a:extLst>
              <a:ext uri="{FF2B5EF4-FFF2-40B4-BE49-F238E27FC236}">
                <a16:creationId xmlns:a16="http://schemas.microsoft.com/office/drawing/2014/main" id="{64A7F23C-2B66-9F37-3931-A4133D8AF66A}"/>
              </a:ext>
            </a:extLst>
          </p:cNvPr>
          <p:cNvSpPr txBox="1"/>
          <p:nvPr/>
        </p:nvSpPr>
        <p:spPr>
          <a:xfrm>
            <a:off x="3733800" y="1219200"/>
            <a:ext cx="6172200" cy="369332"/>
          </a:xfrm>
          <a:prstGeom prst="rect">
            <a:avLst/>
          </a:prstGeom>
          <a:noFill/>
        </p:spPr>
        <p:txBody>
          <a:bodyPr wrap="square" rtlCol="0">
            <a:spAutoFit/>
          </a:bodyPr>
          <a:lstStyle/>
          <a:p>
            <a:r>
              <a:rPr lang="en-US" dirty="0"/>
              <a:t>The Capacity and Experience tab took the place of attachment A</a:t>
            </a:r>
          </a:p>
        </p:txBody>
      </p:sp>
      <p:sp>
        <p:nvSpPr>
          <p:cNvPr id="7" name="TextBox 6">
            <a:extLst>
              <a:ext uri="{FF2B5EF4-FFF2-40B4-BE49-F238E27FC236}">
                <a16:creationId xmlns:a16="http://schemas.microsoft.com/office/drawing/2014/main" id="{100463F5-716F-189B-A410-614CFAC51560}"/>
              </a:ext>
            </a:extLst>
          </p:cNvPr>
          <p:cNvSpPr txBox="1"/>
          <p:nvPr/>
        </p:nvSpPr>
        <p:spPr>
          <a:xfrm>
            <a:off x="470263" y="6381348"/>
            <a:ext cx="8945880" cy="1200329"/>
          </a:xfrm>
          <a:prstGeom prst="rect">
            <a:avLst/>
          </a:prstGeom>
          <a:noFill/>
        </p:spPr>
        <p:txBody>
          <a:bodyPr wrap="square" rtlCol="0">
            <a:spAutoFit/>
          </a:bodyPr>
          <a:lstStyle/>
          <a:p>
            <a:pPr marL="100965" marR="0">
              <a:spcBef>
                <a:spcPts val="0"/>
              </a:spcBef>
              <a:spcAft>
                <a:spcPts val="0"/>
              </a:spcAft>
            </a:pPr>
            <a:r>
              <a:rPr lang="en-US" sz="1800" dirty="0">
                <a:effectLst/>
                <a:latin typeface="Arial" panose="020B0604020202020204" pitchFamily="34" charset="0"/>
                <a:ea typeface="Arial" panose="020B0604020202020204" pitchFamily="34" charset="0"/>
              </a:rPr>
              <a:t>Max points can be obtained if the agency has five or more years of experience in administering federal grants, has experienced key staff overseeing their grants, has sufficient staff to operate the program, and has the financial capacity to operate a reimbursement grant. </a:t>
            </a:r>
          </a:p>
        </p:txBody>
      </p:sp>
      <p:graphicFrame>
        <p:nvGraphicFramePr>
          <p:cNvPr id="3" name="Table 2">
            <a:extLst>
              <a:ext uri="{FF2B5EF4-FFF2-40B4-BE49-F238E27FC236}">
                <a16:creationId xmlns:a16="http://schemas.microsoft.com/office/drawing/2014/main" id="{B12FD3D5-0A70-56AE-90DB-0170A7485D1F}"/>
              </a:ext>
            </a:extLst>
          </p:cNvPr>
          <p:cNvGraphicFramePr>
            <a:graphicFrameLocks noGrp="1"/>
          </p:cNvGraphicFramePr>
          <p:nvPr>
            <p:extLst>
              <p:ext uri="{D42A27DB-BD31-4B8C-83A1-F6EECF244321}">
                <p14:modId xmlns:p14="http://schemas.microsoft.com/office/powerpoint/2010/main" val="465027873"/>
              </p:ext>
            </p:extLst>
          </p:nvPr>
        </p:nvGraphicFramePr>
        <p:xfrm>
          <a:off x="642258" y="1504109"/>
          <a:ext cx="8120742" cy="4880303"/>
        </p:xfrm>
        <a:graphic>
          <a:graphicData uri="http://schemas.openxmlformats.org/drawingml/2006/table">
            <a:tbl>
              <a:tblPr/>
              <a:tblGrid>
                <a:gridCol w="803103">
                  <a:extLst>
                    <a:ext uri="{9D8B030D-6E8A-4147-A177-3AD203B41FA5}">
                      <a16:colId xmlns:a16="http://schemas.microsoft.com/office/drawing/2014/main" val="4140109616"/>
                    </a:ext>
                  </a:extLst>
                </a:gridCol>
                <a:gridCol w="909899">
                  <a:extLst>
                    <a:ext uri="{9D8B030D-6E8A-4147-A177-3AD203B41FA5}">
                      <a16:colId xmlns:a16="http://schemas.microsoft.com/office/drawing/2014/main" val="1962800288"/>
                    </a:ext>
                  </a:extLst>
                </a:gridCol>
                <a:gridCol w="512620">
                  <a:extLst>
                    <a:ext uri="{9D8B030D-6E8A-4147-A177-3AD203B41FA5}">
                      <a16:colId xmlns:a16="http://schemas.microsoft.com/office/drawing/2014/main" val="2327107675"/>
                    </a:ext>
                  </a:extLst>
                </a:gridCol>
                <a:gridCol w="1076500">
                  <a:extLst>
                    <a:ext uri="{9D8B030D-6E8A-4147-A177-3AD203B41FA5}">
                      <a16:colId xmlns:a16="http://schemas.microsoft.com/office/drawing/2014/main" val="2801998425"/>
                    </a:ext>
                  </a:extLst>
                </a:gridCol>
                <a:gridCol w="717666">
                  <a:extLst>
                    <a:ext uri="{9D8B030D-6E8A-4147-A177-3AD203B41FA5}">
                      <a16:colId xmlns:a16="http://schemas.microsoft.com/office/drawing/2014/main" val="1325345450"/>
                    </a:ext>
                  </a:extLst>
                </a:gridCol>
                <a:gridCol w="1537859">
                  <a:extLst>
                    <a:ext uri="{9D8B030D-6E8A-4147-A177-3AD203B41FA5}">
                      <a16:colId xmlns:a16="http://schemas.microsoft.com/office/drawing/2014/main" val="957735579"/>
                    </a:ext>
                  </a:extLst>
                </a:gridCol>
                <a:gridCol w="615143">
                  <a:extLst>
                    <a:ext uri="{9D8B030D-6E8A-4147-A177-3AD203B41FA5}">
                      <a16:colId xmlns:a16="http://schemas.microsoft.com/office/drawing/2014/main" val="1832275663"/>
                    </a:ext>
                  </a:extLst>
                </a:gridCol>
                <a:gridCol w="683492">
                  <a:extLst>
                    <a:ext uri="{9D8B030D-6E8A-4147-A177-3AD203B41FA5}">
                      <a16:colId xmlns:a16="http://schemas.microsoft.com/office/drawing/2014/main" val="3474852229"/>
                    </a:ext>
                  </a:extLst>
                </a:gridCol>
                <a:gridCol w="1264460">
                  <a:extLst>
                    <a:ext uri="{9D8B030D-6E8A-4147-A177-3AD203B41FA5}">
                      <a16:colId xmlns:a16="http://schemas.microsoft.com/office/drawing/2014/main" val="3078024264"/>
                    </a:ext>
                  </a:extLst>
                </a:gridCol>
              </a:tblGrid>
              <a:tr h="563226">
                <a:tc>
                  <a:txBody>
                    <a:bodyPr/>
                    <a:lstStyle/>
                    <a:p>
                      <a:pPr algn="l" fontAlgn="ctr"/>
                      <a:r>
                        <a:rPr lang="en-US" sz="900" b="1" i="0" u="none" strike="noStrike">
                          <a:solidFill>
                            <a:srgbClr val="FF3300"/>
                          </a:solidFill>
                          <a:effectLst/>
                          <a:latin typeface="Calibri" panose="020F0502020204030204" pitchFamily="34" charset="0"/>
                        </a:rPr>
                        <a:t>Capacity and Experience (20 pts)</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66FF"/>
                          </a:solidFill>
                          <a:effectLst/>
                          <a:latin typeface="Calibri" panose="020F0502020204030204" pitchFamily="34" charset="0"/>
                        </a:rPr>
                        <a:t> </a:t>
                      </a:r>
                    </a:p>
                  </a:txBody>
                  <a:tcPr marL="0" marR="0" marT="0" marB="0" anchor="ctr">
                    <a:lnL>
                      <a:noFill/>
                    </a:lnL>
                    <a:lnR>
                      <a:noFill/>
                    </a:lnR>
                    <a:lnT>
                      <a:noFill/>
                    </a:lnT>
                    <a:lnB w="25400" cap="flat" cmpd="dbl"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val="4271697691"/>
                  </a:ext>
                </a:extLst>
              </a:tr>
              <a:tr h="197129">
                <a:tc gridSpan="9">
                  <a:txBody>
                    <a:bodyPr/>
                    <a:lstStyle/>
                    <a:p>
                      <a:pPr algn="ctr" fontAlgn="ctr"/>
                      <a:r>
                        <a:rPr lang="en-US" sz="1300" b="1" i="0" u="none" strike="noStrike">
                          <a:solidFill>
                            <a:srgbClr val="333333"/>
                          </a:solidFill>
                          <a:effectLst/>
                          <a:latin typeface="Arial Black" panose="020B0A04020102020204" pitchFamily="34" charset="0"/>
                        </a:rPr>
                        <a:t>APPLICANT EXPERIENCE &amp; CAPACITY</a:t>
                      </a:r>
                    </a:p>
                  </a:txBody>
                  <a:tcPr marL="0" marR="0" marT="0" marB="0" anchor="ctr">
                    <a:lnL>
                      <a:noFill/>
                    </a:lnL>
                    <a:lnR>
                      <a:noFill/>
                    </a:lnR>
                    <a:lnT w="25400" cap="flat" cmpd="dbl" algn="ctr">
                      <a:solidFill>
                        <a:srgbClr val="A5A5A5"/>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72299552"/>
                  </a:ext>
                </a:extLst>
              </a:tr>
              <a:tr h="611922">
                <a:tc gridSpan="9">
                  <a:txBody>
                    <a:bodyPr/>
                    <a:lstStyle/>
                    <a:p>
                      <a:pPr algn="just" fontAlgn="t"/>
                      <a:r>
                        <a:rPr lang="en-US" sz="800" b="0" i="0" u="none" strike="noStrike" dirty="0">
                          <a:solidFill>
                            <a:srgbClr val="000000"/>
                          </a:solidFill>
                          <a:effectLst/>
                          <a:latin typeface="Calibri" panose="020F0502020204030204" pitchFamily="34" charset="0"/>
                        </a:rPr>
                        <a:t>Mississippi Home Corporation (MHC) gives point preference to applicants whose key staff members (Executive Director, Case Manager and Finance Staff) have previous experience in managing projects with federal, state and local funding sources.  Applicants may receive up to fifteen (15) points based on the number of years of experience. MHC reserves the right to verify all information.</a:t>
                      </a:r>
                    </a:p>
                  </a:txBody>
                  <a:tcPr marL="0" marR="0" marT="0" marB="0">
                    <a:lnL>
                      <a:noFill/>
                    </a:lnL>
                    <a:lnR>
                      <a:noFill/>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2989344"/>
                  </a:ext>
                </a:extLst>
              </a:tr>
              <a:tr h="119845">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tc>
                  <a:txBody>
                    <a:bodyPr/>
                    <a:lstStyle/>
                    <a:p>
                      <a:pPr algn="l" fontAlgn="b"/>
                      <a:r>
                        <a:rPr lang="en-US" sz="800" b="0" i="0" u="none" strike="noStrike">
                          <a:solidFill>
                            <a:srgbClr val="000000"/>
                          </a:solidFill>
                          <a:effectLst/>
                          <a:latin typeface="Calibri" panose="020F0502020204030204" pitchFamily="34" charset="0"/>
                        </a:rPr>
                        <a:t> </a:t>
                      </a:r>
                    </a:p>
                  </a:txBody>
                  <a:tcPr marL="0" marR="0" marT="0" marB="0" anchor="b">
                    <a:lnL>
                      <a:noFill/>
                    </a:lnL>
                    <a:lnR>
                      <a:noFill/>
                    </a:lnR>
                    <a:lnT>
                      <a:noFill/>
                    </a:lnT>
                    <a:lnB w="6350" cap="flat" cmpd="sng" algn="ctr">
                      <a:solidFill>
                        <a:srgbClr val="7F7F7F"/>
                      </a:solidFill>
                      <a:prstDash val="solid"/>
                      <a:round/>
                      <a:headEnd type="none" w="med" len="med"/>
                      <a:tailEnd type="none" w="med" len="med"/>
                    </a:lnB>
                    <a:solidFill>
                      <a:srgbClr val="FFFFFF"/>
                    </a:solidFill>
                  </a:tcPr>
                </a:tc>
                <a:extLst>
                  <a:ext uri="{0D108BD9-81ED-4DB2-BD59-A6C34878D82A}">
                    <a16:rowId xmlns:a16="http://schemas.microsoft.com/office/drawing/2014/main" val="3995947797"/>
                  </a:ext>
                </a:extLst>
              </a:tr>
              <a:tr h="290413">
                <a:tc>
                  <a:txBody>
                    <a:bodyPr/>
                    <a:lstStyle/>
                    <a:p>
                      <a:pPr algn="l" fontAlgn="ctr"/>
                      <a:r>
                        <a:rPr lang="en-US" sz="800" b="1" i="0" u="none" strike="noStrike">
                          <a:solidFill>
                            <a:srgbClr val="000000"/>
                          </a:solidFill>
                          <a:effectLst/>
                          <a:latin typeface="Calibri" panose="020F0502020204030204" pitchFamily="34" charset="0"/>
                        </a:rPr>
                        <a:t>Applicant</a:t>
                      </a: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8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8968285"/>
                  </a:ext>
                </a:extLst>
              </a:tr>
              <a:tr h="149607">
                <a:tc gridSpan="2">
                  <a:txBody>
                    <a:bodyPr/>
                    <a:lstStyle/>
                    <a:p>
                      <a:pPr algn="l" fontAlgn="ctr"/>
                      <a:r>
                        <a:rPr lang="en-US" sz="800" b="0" i="0" u="none" strike="noStrike">
                          <a:solidFill>
                            <a:srgbClr val="000000"/>
                          </a:solidFill>
                          <a:effectLst/>
                          <a:latin typeface="Calibri" panose="020F0502020204030204" pitchFamily="34" charset="0"/>
                        </a:rPr>
                        <a:t>Applicant Entity: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7">
                  <a:txBody>
                    <a:bodyPr/>
                    <a:lstStyle/>
                    <a:p>
                      <a:pPr algn="l" fontAlgn="t"/>
                      <a:r>
                        <a:rPr lang="en-US" sz="800" b="0" i="0" u="none" strike="noStrike">
                          <a:solidFill>
                            <a:srgbClr val="000000"/>
                          </a:solidFill>
                          <a:effectLst/>
                          <a:latin typeface="Calibri" panose="020F0502020204030204" pitchFamily="34" charset="0"/>
                        </a:rPr>
                        <a:t>0</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2994567"/>
                  </a:ext>
                </a:extLst>
              </a:tr>
              <a:tr h="149607">
                <a:tc gridSpan="2">
                  <a:txBody>
                    <a:bodyPr/>
                    <a:lstStyle/>
                    <a:p>
                      <a:pPr algn="l" fontAlgn="ctr"/>
                      <a:r>
                        <a:rPr lang="en-US" sz="800" b="0" i="0" u="none" strike="noStrike">
                          <a:solidFill>
                            <a:srgbClr val="000000"/>
                          </a:solidFill>
                          <a:effectLst/>
                          <a:latin typeface="Calibri" panose="020F0502020204030204" pitchFamily="34" charset="0"/>
                        </a:rPr>
                        <a:t>Business Address: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7">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04266999"/>
                  </a:ext>
                </a:extLst>
              </a:tr>
              <a:tr h="149607">
                <a:tc gridSpan="2">
                  <a:txBody>
                    <a:bodyPr/>
                    <a:lstStyle/>
                    <a:p>
                      <a:pPr algn="l" fontAlgn="ctr"/>
                      <a:r>
                        <a:rPr lang="en-US" sz="800" b="0" i="0" u="none" strike="noStrike">
                          <a:solidFill>
                            <a:srgbClr val="000000"/>
                          </a:solidFill>
                          <a:effectLst/>
                          <a:latin typeface="Calibri" panose="020F0502020204030204" pitchFamily="34" charset="0"/>
                        </a:rPr>
                        <a:t>Contact Person: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7">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14166471"/>
                  </a:ext>
                </a:extLst>
              </a:tr>
              <a:tr h="149607">
                <a:tc gridSpan="2">
                  <a:txBody>
                    <a:bodyPr/>
                    <a:lstStyle/>
                    <a:p>
                      <a:pPr algn="l" fontAlgn="ctr"/>
                      <a:r>
                        <a:rPr lang="en-US" sz="800" b="0" i="0" u="none" strike="noStrike">
                          <a:solidFill>
                            <a:srgbClr val="000000"/>
                          </a:solidFill>
                          <a:effectLst/>
                          <a:latin typeface="Calibri" panose="020F0502020204030204" pitchFamily="34" charset="0"/>
                        </a:rPr>
                        <a:t>Phone: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2">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a:txBody>
                    <a:bodyPr/>
                    <a:lstStyle/>
                    <a:p>
                      <a:pPr algn="l" fontAlgn="ctr"/>
                      <a:r>
                        <a:rPr lang="en-US" sz="900" b="0" i="0" u="none" strike="noStrike">
                          <a:solidFill>
                            <a:srgbClr val="000000"/>
                          </a:solidFill>
                          <a:effectLst/>
                          <a:latin typeface="Calibri" panose="020F0502020204030204" pitchFamily="34" charset="0"/>
                        </a:rPr>
                        <a:t>Email:</a:t>
                      </a:r>
                    </a:p>
                  </a:txBody>
                  <a:tcPr marL="107433"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4">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7778240"/>
                  </a:ext>
                </a:extLst>
              </a:tr>
              <a:tr h="154887">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1000" b="0"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216866546"/>
                  </a:ext>
                </a:extLst>
              </a:tr>
              <a:tr h="288653">
                <a:tc gridSpan="6">
                  <a:txBody>
                    <a:bodyPr/>
                    <a:lstStyle/>
                    <a:p>
                      <a:pPr algn="l" fontAlgn="ctr"/>
                      <a:r>
                        <a:rPr lang="en-US" sz="800" b="1" i="0" u="none" strike="noStrike">
                          <a:solidFill>
                            <a:srgbClr val="000000"/>
                          </a:solidFill>
                          <a:effectLst/>
                          <a:latin typeface="Calibri" panose="020F0502020204030204" pitchFamily="34" charset="0"/>
                        </a:rPr>
                        <a:t>Key Staff Member </a:t>
                      </a:r>
                      <a:r>
                        <a:rPr lang="en-US" sz="800" b="1" i="1" u="none" strike="noStrike">
                          <a:solidFill>
                            <a:srgbClr val="000000"/>
                          </a:solidFill>
                          <a:effectLst/>
                          <a:latin typeface="Calibri" panose="020F0502020204030204" pitchFamily="34" charset="0"/>
                        </a:rPr>
                        <a:t> </a:t>
                      </a:r>
                      <a:r>
                        <a:rPr lang="en-US" sz="800" b="0" i="1" u="none" strike="noStrike">
                          <a:solidFill>
                            <a:srgbClr val="000000"/>
                          </a:solidFill>
                          <a:effectLst/>
                          <a:latin typeface="Calibri" panose="020F0502020204030204" pitchFamily="34" charset="0"/>
                        </a:rPr>
                        <a:t>(Please complete one form for each Key Staff Person)</a:t>
                      </a:r>
                      <a:endParaRPr lang="en-US" sz="800" b="1" i="0" u="none" strike="noStrike">
                        <a:solidFill>
                          <a:srgbClr val="000000"/>
                        </a:solidFill>
                        <a:effectLst/>
                        <a:latin typeface="Calibri" panose="020F0502020204030204" pitchFamily="34" charset="0"/>
                      </a:endParaRP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13038911"/>
                  </a:ext>
                </a:extLst>
              </a:tr>
              <a:tr h="149607">
                <a:tc gridSpan="2">
                  <a:txBody>
                    <a:bodyPr/>
                    <a:lstStyle/>
                    <a:p>
                      <a:pPr algn="l" fontAlgn="ctr"/>
                      <a:r>
                        <a:rPr lang="en-US" sz="800" b="0" i="0" u="none" strike="noStrike">
                          <a:solidFill>
                            <a:srgbClr val="000000"/>
                          </a:solidFill>
                          <a:effectLst/>
                          <a:latin typeface="Calibri" panose="020F0502020204030204" pitchFamily="34" charset="0"/>
                        </a:rPr>
                        <a:t>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5">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2">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rowSpan="2" hMerge="1">
                  <a:txBody>
                    <a:bodyPr/>
                    <a:lstStyle/>
                    <a:p>
                      <a:endParaRPr lang="en-US"/>
                    </a:p>
                  </a:txBody>
                  <a:tcPr/>
                </a:tc>
                <a:extLst>
                  <a:ext uri="{0D108BD9-81ED-4DB2-BD59-A6C34878D82A}">
                    <a16:rowId xmlns:a16="http://schemas.microsoft.com/office/drawing/2014/main" val="1324673222"/>
                  </a:ext>
                </a:extLst>
              </a:tr>
              <a:tr h="149607">
                <a:tc gridSpan="2">
                  <a:txBody>
                    <a:bodyPr/>
                    <a:lstStyle/>
                    <a:p>
                      <a:pPr algn="l" fontAlgn="ctr"/>
                      <a:r>
                        <a:rPr lang="en-US" sz="800" b="0" i="0" u="none" strike="noStrike">
                          <a:solidFill>
                            <a:srgbClr val="000000"/>
                          </a:solidFill>
                          <a:effectLst/>
                          <a:latin typeface="Calibri" panose="020F0502020204030204" pitchFamily="34" charset="0"/>
                        </a:rPr>
                        <a:t>Title: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5">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711279584"/>
                  </a:ext>
                </a:extLst>
              </a:tr>
              <a:tr h="154887">
                <a:tc gridSpan="2">
                  <a:txBody>
                    <a:bodyPr/>
                    <a:lstStyle/>
                    <a:p>
                      <a:pPr algn="l" fontAlgn="ctr"/>
                      <a:r>
                        <a:rPr lang="en-US" sz="800" b="0" i="0" u="none" strike="noStrike">
                          <a:solidFill>
                            <a:srgbClr val="000000"/>
                          </a:solidFill>
                          <a:effectLst/>
                          <a:latin typeface="Calibri" panose="020F0502020204030204" pitchFamily="34" charset="0"/>
                        </a:rPr>
                        <a:t>Role in Proposed Project: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gridSpan="5">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27829650"/>
                  </a:ext>
                </a:extLst>
              </a:tr>
              <a:tr h="154887">
                <a:tc>
                  <a:txBody>
                    <a:bodyPr/>
                    <a:lstStyle/>
                    <a:p>
                      <a:pPr algn="l" fontAlgn="ctr"/>
                      <a:r>
                        <a:rPr lang="en-US" sz="9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ctr"/>
                      <a:r>
                        <a:rPr lang="en-US" sz="900" b="1" i="0" u="none" strike="noStrike">
                          <a:solidFill>
                            <a:srgbClr val="000000"/>
                          </a:solidFill>
                          <a:effectLst/>
                          <a:latin typeface="Calibri" panose="020F0502020204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45181286"/>
                  </a:ext>
                </a:extLst>
              </a:tr>
              <a:tr h="154887">
                <a:tc>
                  <a:txBody>
                    <a:bodyPr/>
                    <a:lstStyle/>
                    <a:p>
                      <a:pPr algn="l" fontAlgn="ctr"/>
                      <a:r>
                        <a:rPr lang="en-US" sz="9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900" b="1" i="0" u="none" strike="noStrike">
                          <a:solidFill>
                            <a:srgbClr val="000000"/>
                          </a:solidFill>
                          <a:effectLst/>
                          <a:latin typeface="Calibri" panose="020F0502020204030204" pitchFamily="34" charset="0"/>
                        </a:rPr>
                        <a:t> </a:t>
                      </a:r>
                    </a:p>
                  </a:txBody>
                  <a:tcPr marL="0" marR="0" marT="0" marB="0" anchor="ctr">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47757733"/>
                  </a:ext>
                </a:extLst>
              </a:tr>
              <a:tr h="154887">
                <a:tc gridSpan="2">
                  <a:txBody>
                    <a:bodyPr/>
                    <a:lstStyle/>
                    <a:p>
                      <a:pPr algn="l" fontAlgn="ctr"/>
                      <a:r>
                        <a:rPr lang="en-US" sz="800" b="1" i="0" u="none" strike="noStrike">
                          <a:solidFill>
                            <a:srgbClr val="000000"/>
                          </a:solidFill>
                          <a:effectLst/>
                          <a:latin typeface="Calibri" panose="020F0502020204030204" pitchFamily="34" charset="0"/>
                        </a:rPr>
                        <a:t>Previous Experience</a:t>
                      </a:r>
                    </a:p>
                  </a:txBody>
                  <a:tcPr marL="0" marR="0" marT="0" marB="0" anchor="ctr">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73061194"/>
                  </a:ext>
                </a:extLst>
              </a:tr>
              <a:tr h="176008">
                <a:tc gridSpan="9">
                  <a:txBody>
                    <a:bodyPr/>
                    <a:lstStyle/>
                    <a:p>
                      <a:pPr algn="l" fontAlgn="ctr"/>
                      <a:r>
                        <a:rPr lang="en-US" sz="800" b="0" i="0" u="none" strike="noStrike">
                          <a:solidFill>
                            <a:srgbClr val="000000"/>
                          </a:solidFill>
                          <a:effectLst/>
                          <a:latin typeface="Calibri" panose="020F0502020204030204" pitchFamily="34" charset="0"/>
                        </a:rPr>
                        <a:t>List all previous experience that the Key Staff Member has with federal, state, or local projects within the past five (5) years.</a:t>
                      </a:r>
                    </a:p>
                  </a:txBody>
                  <a:tcPr marL="0" marR="0" marT="0" marB="0" anchor="ctr">
                    <a:lnL>
                      <a:noFill/>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6030953"/>
                  </a:ext>
                </a:extLst>
              </a:tr>
              <a:tr h="359536">
                <a:tc>
                  <a:txBody>
                    <a:bodyPr/>
                    <a:lstStyle/>
                    <a:p>
                      <a:pPr algn="ctr" fontAlgn="ctr"/>
                      <a:r>
                        <a:rPr lang="en-US" sz="800" b="0" i="0" u="none" strike="noStrike">
                          <a:solidFill>
                            <a:srgbClr val="000000"/>
                          </a:solidFill>
                          <a:effectLst/>
                          <a:latin typeface="Calibri" panose="020F0502020204030204" pitchFamily="34" charset="0"/>
                        </a:rPr>
                        <a:t>Award Year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800" b="0" i="0" u="none" strike="noStrike">
                          <a:solidFill>
                            <a:srgbClr val="000000"/>
                          </a:solidFill>
                          <a:effectLst/>
                          <a:latin typeface="Calibri" panose="020F0502020204030204" pitchFamily="34" charset="0"/>
                        </a:rPr>
                        <a:t>Project Source of Funds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ctr" fontAlgn="ctr"/>
                      <a:r>
                        <a:rPr lang="en-US" sz="800" b="0" i="0" u="none" strike="noStrike">
                          <a:solidFill>
                            <a:srgbClr val="000000"/>
                          </a:solidFill>
                          <a:effectLst/>
                          <a:latin typeface="Calibri" panose="020F0502020204030204" pitchFamily="34" charset="0"/>
                        </a:rPr>
                        <a:t>Funding Amount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All Funds Expended? (Y/N)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Project Activity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No. of People Served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Closed-Out (Y/N)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800" b="0" i="0" u="none" strike="noStrike">
                          <a:solidFill>
                            <a:srgbClr val="000000"/>
                          </a:solidFill>
                          <a:effectLst/>
                          <a:latin typeface="Calibri" panose="020F0502020204030204" pitchFamily="34" charset="0"/>
                        </a:rPr>
                        <a:t>Number of findings associated with the grant (if any)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88656747"/>
                  </a:ext>
                </a:extLst>
              </a:tr>
              <a:tr h="149607">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gridSpan="2">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extLst>
                  <a:ext uri="{0D108BD9-81ED-4DB2-BD59-A6C34878D82A}">
                    <a16:rowId xmlns:a16="http://schemas.microsoft.com/office/drawing/2014/main" val="3244880154"/>
                  </a:ext>
                </a:extLst>
              </a:tr>
              <a:tr h="149607">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gridSpan="2">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extLst>
                  <a:ext uri="{0D108BD9-81ED-4DB2-BD59-A6C34878D82A}">
                    <a16:rowId xmlns:a16="http://schemas.microsoft.com/office/drawing/2014/main" val="4147602433"/>
                  </a:ext>
                </a:extLst>
              </a:tr>
              <a:tr h="149607">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gridSpan="2">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extLst>
                  <a:ext uri="{0D108BD9-81ED-4DB2-BD59-A6C34878D82A}">
                    <a16:rowId xmlns:a16="http://schemas.microsoft.com/office/drawing/2014/main" val="3379986693"/>
                  </a:ext>
                </a:extLst>
              </a:tr>
              <a:tr h="149607">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gridSpan="2">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hMerge="1">
                  <a:txBody>
                    <a:bodyPr/>
                    <a:lstStyle/>
                    <a:p>
                      <a:endParaRPr lang="en-US"/>
                    </a:p>
                  </a:txBody>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l"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tc>
                  <a:txBody>
                    <a:bodyPr/>
                    <a:lstStyle/>
                    <a:p>
                      <a:pPr algn="ctr" fontAlgn="t"/>
                      <a:r>
                        <a:rPr lang="en-US" sz="800" b="0" i="0" u="none" strike="noStrike" dirty="0">
                          <a:solidFill>
                            <a:srgbClr val="000000"/>
                          </a:solidFill>
                          <a:effectLst/>
                          <a:latin typeface="Calibri" panose="020F0502020204030204" pitchFamily="34" charset="0"/>
                        </a:rPr>
                        <a:t> </a:t>
                      </a:r>
                    </a:p>
                  </a:txBody>
                  <a:tcPr marL="0" marR="0" marT="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8F8"/>
                    </a:solidFill>
                  </a:tcPr>
                </a:tc>
                <a:extLst>
                  <a:ext uri="{0D108BD9-81ED-4DB2-BD59-A6C34878D82A}">
                    <a16:rowId xmlns:a16="http://schemas.microsoft.com/office/drawing/2014/main" val="1422846307"/>
                  </a:ext>
                </a:extLst>
              </a:tr>
            </a:tbl>
          </a:graphicData>
        </a:graphic>
      </p:graphicFrame>
      <p:pic>
        <p:nvPicPr>
          <p:cNvPr id="16386" name="Picture 2" descr="Add">
            <a:extLst>
              <a:ext uri="{FF2B5EF4-FFF2-40B4-BE49-F238E27FC236}">
                <a16:creationId xmlns:a16="http://schemas.microsoft.com/office/drawing/2014/main" id="{FACCD529-9648-2489-0C84-A410C4DF2F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1238" y="4332787"/>
            <a:ext cx="791226" cy="29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6882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DC0D-F243-8015-9FC1-8B32EE3EC8C4}"/>
              </a:ext>
            </a:extLst>
          </p:cNvPr>
          <p:cNvSpPr>
            <a:spLocks noGrp="1"/>
          </p:cNvSpPr>
          <p:nvPr>
            <p:ph type="title"/>
          </p:nvPr>
        </p:nvSpPr>
        <p:spPr>
          <a:xfrm>
            <a:off x="502920" y="310896"/>
            <a:ext cx="9052560" cy="276999"/>
          </a:xfrm>
        </p:spPr>
        <p:txBody>
          <a:bodyPr>
            <a:normAutofit fontScale="90000"/>
          </a:bodyPr>
          <a:lstStyle/>
          <a:p>
            <a:r>
              <a:rPr lang="en-US" dirty="0"/>
              <a:t>Certification </a:t>
            </a:r>
          </a:p>
        </p:txBody>
      </p:sp>
      <p:sp>
        <p:nvSpPr>
          <p:cNvPr id="3" name="Text Placeholder 2">
            <a:extLst>
              <a:ext uri="{FF2B5EF4-FFF2-40B4-BE49-F238E27FC236}">
                <a16:creationId xmlns:a16="http://schemas.microsoft.com/office/drawing/2014/main" id="{B08D7D3F-B838-098E-5F49-18B465D2FFDD}"/>
              </a:ext>
            </a:extLst>
          </p:cNvPr>
          <p:cNvSpPr>
            <a:spLocks noGrp="1"/>
          </p:cNvSpPr>
          <p:nvPr>
            <p:ph idx="1"/>
          </p:nvPr>
        </p:nvSpPr>
        <p:spPr>
          <a:xfrm>
            <a:off x="502920" y="1787652"/>
            <a:ext cx="9052560" cy="276999"/>
          </a:xfrm>
        </p:spPr>
        <p:txBody>
          <a:bodyPr>
            <a:normAutofit fontScale="70000" lnSpcReduction="20000"/>
          </a:bodyPr>
          <a:lstStyle/>
          <a:p>
            <a:r>
              <a:rPr lang="en-US" dirty="0"/>
              <a:t>The Certification tab is the completion of the application, and it must be signed. </a:t>
            </a:r>
          </a:p>
        </p:txBody>
      </p:sp>
      <p:pic>
        <p:nvPicPr>
          <p:cNvPr id="5" name="Picture 4">
            <a:extLst>
              <a:ext uri="{FF2B5EF4-FFF2-40B4-BE49-F238E27FC236}">
                <a16:creationId xmlns:a16="http://schemas.microsoft.com/office/drawing/2014/main" id="{970C4BD5-830F-67A9-57EC-CEB5E1D1B6E0}"/>
              </a:ext>
            </a:extLst>
          </p:cNvPr>
          <p:cNvPicPr>
            <a:picLocks noChangeAspect="1"/>
          </p:cNvPicPr>
          <p:nvPr/>
        </p:nvPicPr>
        <p:blipFill rotWithShape="1">
          <a:blip r:embed="rId2"/>
          <a:srcRect l="5000" t="10943" r="41667" b="29798"/>
          <a:stretch/>
        </p:blipFill>
        <p:spPr>
          <a:xfrm>
            <a:off x="838200" y="2286000"/>
            <a:ext cx="7437117" cy="4648200"/>
          </a:xfrm>
          <a:prstGeom prst="rect">
            <a:avLst/>
          </a:prstGeom>
        </p:spPr>
      </p:pic>
    </p:spTree>
    <p:extLst>
      <p:ext uri="{BB962C8B-B14F-4D97-AF65-F5344CB8AC3E}">
        <p14:creationId xmlns:p14="http://schemas.microsoft.com/office/powerpoint/2010/main" val="1602416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2"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8745341" y="7048175"/>
            <a:ext cx="1015880" cy="462355"/>
          </a:xfrm>
          <a:prstGeom prst="rect">
            <a:avLst/>
          </a:prstGeom>
        </p:spPr>
      </p:pic>
      <p:sp>
        <p:nvSpPr>
          <p:cNvPr id="3" name="TextBox 2">
            <a:extLst>
              <a:ext uri="{FF2B5EF4-FFF2-40B4-BE49-F238E27FC236}">
                <a16:creationId xmlns:a16="http://schemas.microsoft.com/office/drawing/2014/main" id="{BDEA1EE8-F124-7067-75C2-44717934E043}"/>
              </a:ext>
            </a:extLst>
          </p:cNvPr>
          <p:cNvSpPr txBox="1"/>
          <p:nvPr/>
        </p:nvSpPr>
        <p:spPr>
          <a:xfrm>
            <a:off x="2857500" y="3048000"/>
            <a:ext cx="4343400" cy="1200329"/>
          </a:xfrm>
          <a:prstGeom prst="rect">
            <a:avLst/>
          </a:prstGeom>
          <a:noFill/>
        </p:spPr>
        <p:txBody>
          <a:bodyPr wrap="square" rtlCol="0">
            <a:spAutoFit/>
          </a:bodyPr>
          <a:lstStyle/>
          <a:p>
            <a:r>
              <a:rPr lang="en-US" sz="7200" dirty="0"/>
              <a:t>You did it!</a:t>
            </a:r>
          </a:p>
        </p:txBody>
      </p:sp>
    </p:spTree>
    <p:extLst>
      <p:ext uri="{BB962C8B-B14F-4D97-AF65-F5344CB8AC3E}">
        <p14:creationId xmlns:p14="http://schemas.microsoft.com/office/powerpoint/2010/main" val="256595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0" y="0"/>
            <a:ext cx="10058400" cy="1859280"/>
          </a:xfrm>
          <a:prstGeom prst="rect">
            <a:avLst/>
          </a:prstGeom>
        </p:spPr>
        <p:txBody>
          <a:bodyPr vert="horz" wrap="square" lIns="0" tIns="0" rIns="0" bIns="0" rtlCol="0">
            <a:spAutoFit/>
          </a:bodyPr>
          <a:lstStyle/>
          <a:p>
            <a:pPr>
              <a:lnSpc>
                <a:spcPct val="100000"/>
              </a:lnSpc>
            </a:pPr>
            <a:endParaRPr sz="1500">
              <a:latin typeface="Times New Roman"/>
              <a:cs typeface="Times New Roman"/>
            </a:endParaRPr>
          </a:p>
          <a:p>
            <a:pPr>
              <a:lnSpc>
                <a:spcPct val="100000"/>
              </a:lnSpc>
              <a:spcBef>
                <a:spcPts val="10"/>
              </a:spcBef>
            </a:pPr>
            <a:endParaRPr sz="1350">
              <a:latin typeface="Times New Roman"/>
              <a:cs typeface="Times New Roman"/>
            </a:endParaRPr>
          </a:p>
          <a:p>
            <a:pPr marL="903605">
              <a:lnSpc>
                <a:spcPct val="100000"/>
              </a:lnSpc>
              <a:spcBef>
                <a:spcPts val="5"/>
              </a:spcBef>
            </a:pPr>
            <a:r>
              <a:rPr sz="1400" b="1" spc="-5" dirty="0">
                <a:latin typeface="Arial"/>
                <a:cs typeface="Arial"/>
              </a:rPr>
              <a:t>Comparison </a:t>
            </a:r>
            <a:r>
              <a:rPr sz="1400" b="1" dirty="0">
                <a:latin typeface="Arial"/>
                <a:cs typeface="Arial"/>
              </a:rPr>
              <a:t>of </a:t>
            </a:r>
            <a:r>
              <a:rPr sz="1400" b="1" spc="-5" dirty="0">
                <a:latin typeface="Arial"/>
                <a:cs typeface="Arial"/>
              </a:rPr>
              <a:t>HOME-ARP qualifying populations vs. CoC/ESG eligible</a:t>
            </a:r>
            <a:r>
              <a:rPr sz="1400" b="1" spc="80" dirty="0">
                <a:latin typeface="Arial"/>
                <a:cs typeface="Arial"/>
              </a:rPr>
              <a:t> </a:t>
            </a:r>
            <a:r>
              <a:rPr sz="1400" b="1" spc="-5" dirty="0">
                <a:latin typeface="Arial"/>
                <a:cs typeface="Arial"/>
              </a:rPr>
              <a:t>participants</a:t>
            </a:r>
            <a:endParaRPr sz="1400">
              <a:latin typeface="Arial"/>
              <a:cs typeface="Arial"/>
            </a:endParaRPr>
          </a:p>
        </p:txBody>
      </p:sp>
      <p:sp>
        <p:nvSpPr>
          <p:cNvPr id="3" name="object 3"/>
          <p:cNvSpPr/>
          <p:nvPr/>
        </p:nvSpPr>
        <p:spPr>
          <a:xfrm>
            <a:off x="7566025" y="7148842"/>
            <a:ext cx="2492375" cy="45847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680075" y="138455"/>
            <a:ext cx="4378325" cy="779119"/>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97179" y="7063117"/>
            <a:ext cx="822959" cy="50165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0" y="1859279"/>
            <a:ext cx="10058400" cy="5906770"/>
          </a:xfrm>
          <a:custGeom>
            <a:avLst/>
            <a:gdLst/>
            <a:ahLst/>
            <a:cxnLst/>
            <a:rect l="l" t="t" r="r" b="b"/>
            <a:pathLst>
              <a:path w="10058400" h="5906770">
                <a:moveTo>
                  <a:pt x="0" y="5906757"/>
                </a:moveTo>
                <a:lnTo>
                  <a:pt x="10058400" y="5906757"/>
                </a:lnTo>
                <a:lnTo>
                  <a:pt x="10058400" y="0"/>
                </a:lnTo>
                <a:lnTo>
                  <a:pt x="0" y="0"/>
                </a:lnTo>
                <a:lnTo>
                  <a:pt x="0" y="5906757"/>
                </a:lnTo>
                <a:close/>
              </a:path>
            </a:pathLst>
          </a:custGeom>
          <a:solidFill>
            <a:srgbClr val="ECF0F1"/>
          </a:solidFill>
        </p:spPr>
        <p:txBody>
          <a:bodyPr wrap="square" lIns="0" tIns="0" rIns="0" bIns="0" rtlCol="0"/>
          <a:lstStyle/>
          <a:p>
            <a:endParaRPr lang="en-US"/>
          </a:p>
        </p:txBody>
      </p:sp>
      <p:sp>
        <p:nvSpPr>
          <p:cNvPr id="7" name="object 7"/>
          <p:cNvSpPr/>
          <p:nvPr/>
        </p:nvSpPr>
        <p:spPr>
          <a:xfrm>
            <a:off x="0" y="0"/>
            <a:ext cx="10058400" cy="1859280"/>
          </a:xfrm>
          <a:custGeom>
            <a:avLst/>
            <a:gdLst/>
            <a:ahLst/>
            <a:cxnLst/>
            <a:rect l="l" t="t" r="r" b="b"/>
            <a:pathLst>
              <a:path w="10058400" h="1859280">
                <a:moveTo>
                  <a:pt x="0" y="1859279"/>
                </a:moveTo>
                <a:lnTo>
                  <a:pt x="10058400" y="1859279"/>
                </a:lnTo>
                <a:lnTo>
                  <a:pt x="10058400" y="0"/>
                </a:lnTo>
                <a:lnTo>
                  <a:pt x="0" y="0"/>
                </a:lnTo>
                <a:lnTo>
                  <a:pt x="0" y="1859279"/>
                </a:lnTo>
                <a:close/>
              </a:path>
            </a:pathLst>
          </a:custGeom>
          <a:solidFill>
            <a:srgbClr val="FFFFFF"/>
          </a:solidFill>
        </p:spPr>
        <p:txBody>
          <a:bodyPr wrap="square" lIns="0" tIns="0" rIns="0" bIns="0" rtlCol="0"/>
          <a:lstStyle/>
          <a:p>
            <a:endParaRPr/>
          </a:p>
        </p:txBody>
      </p:sp>
      <p:sp>
        <p:nvSpPr>
          <p:cNvPr id="10" name="object 10"/>
          <p:cNvSpPr/>
          <p:nvPr/>
        </p:nvSpPr>
        <p:spPr>
          <a:xfrm>
            <a:off x="5486400" y="6515650"/>
            <a:ext cx="862260" cy="862427"/>
          </a:xfrm>
          <a:prstGeom prst="rect">
            <a:avLst/>
          </a:prstGeom>
          <a:blipFill>
            <a:blip r:embed="rId5" cstate="print"/>
            <a:stretch>
              <a:fillRect/>
            </a:stretch>
          </a:blipFill>
        </p:spPr>
        <p:txBody>
          <a:bodyPr wrap="square" lIns="0" tIns="0" rIns="0" bIns="0" rtlCol="0"/>
          <a:lstStyle/>
          <a:p>
            <a:endParaRPr/>
          </a:p>
        </p:txBody>
      </p:sp>
      <p:pic>
        <p:nvPicPr>
          <p:cNvPr id="11" name="Picture 10" descr="Logo&#10;&#10;Description automatically generated">
            <a:extLst>
              <a:ext uri="{FF2B5EF4-FFF2-40B4-BE49-F238E27FC236}">
                <a16:creationId xmlns:a16="http://schemas.microsoft.com/office/drawing/2014/main" id="{0B2FE8D6-714D-B2B1-A34A-3948712F99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3849" y="6629400"/>
            <a:ext cx="1138465" cy="753571"/>
          </a:xfrm>
          <a:prstGeom prst="rect">
            <a:avLst/>
          </a:prstGeom>
        </p:spPr>
      </p:pic>
      <p:pic>
        <p:nvPicPr>
          <p:cNvPr id="8" name="Picture 7">
            <a:extLst>
              <a:ext uri="{FF2B5EF4-FFF2-40B4-BE49-F238E27FC236}">
                <a16:creationId xmlns:a16="http://schemas.microsoft.com/office/drawing/2014/main" id="{63F7FFA8-AAA3-FFFF-E737-DF3D63CEE1CE}"/>
              </a:ext>
            </a:extLst>
          </p:cNvPr>
          <p:cNvPicPr>
            <a:picLocks noChangeAspect="1"/>
          </p:cNvPicPr>
          <p:nvPr/>
        </p:nvPicPr>
        <p:blipFill>
          <a:blip r:embed="rId7"/>
          <a:stretch>
            <a:fillRect/>
          </a:stretch>
        </p:blipFill>
        <p:spPr>
          <a:xfrm>
            <a:off x="687876" y="707116"/>
            <a:ext cx="8979557" cy="580853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Application Cycle </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740072"/>
            <a:ext cx="9424430" cy="2215991"/>
          </a:xfrm>
        </p:spPr>
        <p:txBody>
          <a:bodyPr/>
          <a:lstStyle/>
          <a:p>
            <a:r>
              <a:rPr lang="en-US" sz="2400" dirty="0">
                <a:latin typeface="Arial" panose="020B0604020202020204" pitchFamily="34" charset="0"/>
                <a:cs typeface="Arial" panose="020B0604020202020204" pitchFamily="34" charset="0"/>
              </a:rPr>
              <a:t>The HOME-ARP application for TBRA and Supportive Services is a one-time application that can be renewed annually by awarded agencies until September 30, 2029, based on their previous year's performance and funding availability. Additionally, funds not expended during the first contract term may move forward to the next grant year.</a:t>
            </a: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1528295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Spending Goals</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032873"/>
            <a:ext cx="9424430" cy="2544286"/>
          </a:xfrm>
        </p:spPr>
        <p:txBody>
          <a:bodyPr/>
          <a:lstStyle/>
          <a:p>
            <a:pPr marL="0" marR="0" algn="just">
              <a:lnSpc>
                <a:spcPct val="115000"/>
              </a:lnSpc>
              <a:spcBef>
                <a:spcPts val="400"/>
              </a:spcBef>
              <a:spcAft>
                <a:spcPts val="0"/>
              </a:spcAft>
            </a:pPr>
            <a:r>
              <a:rPr lang="en-US" sz="2000" dirty="0">
                <a:effectLst/>
                <a:latin typeface="Calibri" panose="020F0502020204030204" pitchFamily="34" charset="0"/>
                <a:ea typeface="Calibri" panose="020F0502020204030204" pitchFamily="34" charset="0"/>
              </a:rPr>
              <a:t>Awarded applicants must be in “good standing” to be eligible for program renewal each year. </a:t>
            </a:r>
            <a:endParaRPr lang="en-US" sz="2000" dirty="0">
              <a:effectLst/>
              <a:latin typeface="Arial" panose="020B0604020202020204" pitchFamily="34" charset="0"/>
              <a:ea typeface="Arial" panose="020B0604020202020204" pitchFamily="34" charset="0"/>
            </a:endParaRPr>
          </a:p>
          <a:p>
            <a:pPr marL="0" marR="0" algn="just">
              <a:lnSpc>
                <a:spcPct val="115000"/>
              </a:lnSpc>
              <a:spcBef>
                <a:spcPts val="400"/>
              </a:spcBef>
              <a:spcAft>
                <a:spcPts val="0"/>
              </a:spcAft>
            </a:pPr>
            <a:r>
              <a:rPr lang="en-US" sz="2000" dirty="0">
                <a:effectLst/>
                <a:latin typeface="Calibri" panose="020F0502020204030204" pitchFamily="34" charset="0"/>
                <a:ea typeface="Calibri" panose="020F0502020204030204" pitchFamily="34" charset="0"/>
              </a:rPr>
              <a:t>Agencies are required to spend at minimum 60% of the grant expended on an annual basis to 2027. By grant year end of 2028, 90% of agencies funds must be expended, and by grant year end of 2029, agencies must be spending 100% of their funds on time to meet the expenditure deadline of August 31, 2030.</a:t>
            </a:r>
            <a:endParaRPr lang="en-US" sz="2000" dirty="0">
              <a:effectLst/>
              <a:latin typeface="Arial" panose="020B0604020202020204" pitchFamily="34" charset="0"/>
              <a:ea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91715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Not Meeting Spending Goals</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032873"/>
            <a:ext cx="9424430" cy="4801314"/>
          </a:xfrm>
        </p:spPr>
        <p:txBody>
          <a:bodyPr/>
          <a:lstStyle/>
          <a:p>
            <a:r>
              <a:rPr lang="en-US" sz="2400" dirty="0">
                <a:latin typeface="Arial" panose="020B0604020202020204" pitchFamily="34" charset="0"/>
                <a:cs typeface="Arial" panose="020B0604020202020204" pitchFamily="34" charset="0"/>
              </a:rPr>
              <a:t>Agencies not able to meet the annual expenditure goals will be placed on a grant probation the following year. Agencies on grant funding probation may receive a renewal contract; however, they must meet the expenditure goal by the end of that grant term. If the agency on grant funding probation is unable to meet the expenditure goal by the end of the probation year, their contract will not be considered for renewal. </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Agencies not meeting their expenditure goals by the end of the grant year 2027 will not be renewed and will be required to expend their remining funds by the contract deadline. MHC reserves the right to award reduced contracts to agencies not meeting expenditure goals based on the community needs. </a:t>
            </a: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3782788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Recapture of Funds</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032873"/>
            <a:ext cx="9424430" cy="2954655"/>
          </a:xfrm>
        </p:spPr>
        <p:txBody>
          <a:bodyPr/>
          <a:lstStyle/>
          <a:p>
            <a:endParaRPr lang="en-US" sz="2400" dirty="0">
              <a:latin typeface="Arial" panose="020B0604020202020204" pitchFamily="34" charset="0"/>
              <a:cs typeface="Arial" panose="020B0604020202020204" pitchFamily="34" charset="0"/>
            </a:endParaRPr>
          </a:p>
          <a:p>
            <a:pPr algn="just"/>
            <a:r>
              <a:rPr lang="en-US" sz="2400" dirty="0">
                <a:effectLst/>
                <a:latin typeface="Calibri" panose="020F0502020204030204" pitchFamily="34" charset="0"/>
                <a:ea typeface="Calibri" panose="020F0502020204030204" pitchFamily="34" charset="0"/>
              </a:rPr>
              <a:t>The Corporation may recapture funds previously awarded to a HOME-ARP recipient. The Corporation may reallocate any recaptured funds to agencies receiving HOME-ARP funds and providing like services. Requests for supplemental funds will be considered on a case- by-case basis with funds granted only in those instances where the Corporation can readily determine that additional funding is justified. </a:t>
            </a:r>
            <a:endParaRPr lang="en-US" sz="2400" dirty="0">
              <a:effectLst/>
              <a:latin typeface="Arial" panose="020B0604020202020204" pitchFamily="34" charset="0"/>
              <a:ea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spTree>
    <p:extLst>
      <p:ext uri="{BB962C8B-B14F-4D97-AF65-F5344CB8AC3E}">
        <p14:creationId xmlns:p14="http://schemas.microsoft.com/office/powerpoint/2010/main" val="90866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15316705-D9B2-E3D1-E991-5CCB428AA7BD}"/>
              </a:ext>
            </a:extLst>
          </p:cNvPr>
          <p:cNvSpPr>
            <a:spLocks noGrp="1"/>
          </p:cNvSpPr>
          <p:nvPr>
            <p:ph type="title"/>
          </p:nvPr>
        </p:nvSpPr>
        <p:spPr>
          <a:xfrm>
            <a:off x="502603" y="233457"/>
            <a:ext cx="9051925" cy="615553"/>
          </a:xfrm>
          <a:prstGeom prst="rect">
            <a:avLst/>
          </a:prstGeom>
          <a:blipFill>
            <a:blip r:embed="rId2" cstate="print"/>
            <a:stretch>
              <a:fillRect/>
            </a:stretch>
          </a:blipFill>
        </p:spPr>
        <p:txBody>
          <a:bodyPr wrap="square" lIns="0" tIns="0" rIns="0" bIns="0" rtlCol="0"/>
          <a:lstStyle/>
          <a:p>
            <a:r>
              <a:rPr lang="en-US" sz="4000" b="1" spc="-5" dirty="0">
                <a:latin typeface="Arial"/>
                <a:cs typeface="Arial"/>
              </a:rPr>
              <a:t>Navigating the Application </a:t>
            </a:r>
            <a:endParaRPr lang="en-US" sz="4000" dirty="0"/>
          </a:p>
        </p:txBody>
      </p:sp>
      <p:sp>
        <p:nvSpPr>
          <p:cNvPr id="3" name="Text Placeholder 2">
            <a:extLst>
              <a:ext uri="{FF2B5EF4-FFF2-40B4-BE49-F238E27FC236}">
                <a16:creationId xmlns:a16="http://schemas.microsoft.com/office/drawing/2014/main" id="{7F66F144-4D35-B438-697F-5FEE742FCECA}"/>
              </a:ext>
            </a:extLst>
          </p:cNvPr>
          <p:cNvSpPr>
            <a:spLocks noGrp="1"/>
          </p:cNvSpPr>
          <p:nvPr>
            <p:ph idx="1"/>
          </p:nvPr>
        </p:nvSpPr>
        <p:spPr>
          <a:xfrm>
            <a:off x="336791" y="1032873"/>
            <a:ext cx="9424430" cy="2585323"/>
          </a:xfrm>
        </p:spPr>
        <p:txBody>
          <a:bodyPr/>
          <a:lstStyle/>
          <a:p>
            <a:r>
              <a:rPr lang="en-US" sz="2400" dirty="0"/>
              <a:t>Each tab represents a section that collects information about the project. These sections ask questions related to eligible activities and spending plans.  </a:t>
            </a:r>
          </a:p>
          <a:p>
            <a:endParaRPr lang="en-US" sz="2400" dirty="0"/>
          </a:p>
          <a:p>
            <a:r>
              <a:rPr lang="en-US" sz="2400" dirty="0"/>
              <a:t>Some tabs are information only.</a:t>
            </a:r>
          </a:p>
          <a:p>
            <a:r>
              <a:rPr lang="en-US" sz="2400" dirty="0"/>
              <a:t>	Total of 21 tabs </a:t>
            </a:r>
          </a:p>
          <a:p>
            <a:endParaRPr lang="en-US" sz="2400" dirty="0">
              <a:latin typeface="Arial" panose="020B0604020202020204" pitchFamily="34" charset="0"/>
              <a:cs typeface="Arial" panose="020B0604020202020204" pitchFamily="34" charset="0"/>
            </a:endParaRPr>
          </a:p>
        </p:txBody>
      </p:sp>
      <p:sp>
        <p:nvSpPr>
          <p:cNvPr id="2" name="object 5">
            <a:extLst>
              <a:ext uri="{FF2B5EF4-FFF2-40B4-BE49-F238E27FC236}">
                <a16:creationId xmlns:a16="http://schemas.microsoft.com/office/drawing/2014/main" id="{DC9AC7D0-4AD9-9D12-BB0A-A3730AF7C452}"/>
              </a:ext>
            </a:extLst>
          </p:cNvPr>
          <p:cNvSpPr/>
          <p:nvPr/>
        </p:nvSpPr>
        <p:spPr>
          <a:xfrm>
            <a:off x="297179" y="7063117"/>
            <a:ext cx="822959" cy="501650"/>
          </a:xfrm>
          <a:prstGeom prst="rect">
            <a:avLst/>
          </a:prstGeom>
          <a:blipFill>
            <a:blip r:embed="rId3" cstate="print"/>
            <a:stretch>
              <a:fillRect/>
            </a:stretch>
          </a:blipFill>
        </p:spPr>
        <p:txBody>
          <a:bodyPr wrap="square" lIns="0" tIns="0" rIns="0" bIns="0" rtlCol="0"/>
          <a:lstStyle/>
          <a:p>
            <a:endParaRPr/>
          </a:p>
        </p:txBody>
      </p:sp>
      <p:pic>
        <p:nvPicPr>
          <p:cNvPr id="5" name="Picture 4">
            <a:extLst>
              <a:ext uri="{FF2B5EF4-FFF2-40B4-BE49-F238E27FC236}">
                <a16:creationId xmlns:a16="http://schemas.microsoft.com/office/drawing/2014/main" id="{B698E796-4656-B8EA-2183-F307FC36165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626172" y="7048175"/>
            <a:ext cx="1135049" cy="516592"/>
          </a:xfrm>
          <a:prstGeom prst="rect">
            <a:avLst/>
          </a:prstGeom>
        </p:spPr>
      </p:pic>
      <p:pic>
        <p:nvPicPr>
          <p:cNvPr id="7" name="Picture 6">
            <a:extLst>
              <a:ext uri="{FF2B5EF4-FFF2-40B4-BE49-F238E27FC236}">
                <a16:creationId xmlns:a16="http://schemas.microsoft.com/office/drawing/2014/main" id="{AD37E6AE-F331-63E9-2801-9A4556F14703}"/>
              </a:ext>
            </a:extLst>
          </p:cNvPr>
          <p:cNvPicPr>
            <a:picLocks noChangeAspect="1"/>
          </p:cNvPicPr>
          <p:nvPr/>
        </p:nvPicPr>
        <p:blipFill rotWithShape="1">
          <a:blip r:embed="rId5"/>
          <a:srcRect l="3348" t="50000" r="35607" b="6902"/>
          <a:stretch/>
        </p:blipFill>
        <p:spPr>
          <a:xfrm>
            <a:off x="336790" y="3886199"/>
            <a:ext cx="8502410" cy="2438401"/>
          </a:xfrm>
          <a:prstGeom prst="rect">
            <a:avLst/>
          </a:prstGeom>
        </p:spPr>
      </p:pic>
      <p:sp>
        <p:nvSpPr>
          <p:cNvPr id="8" name="Arrow: Down 7">
            <a:extLst>
              <a:ext uri="{FF2B5EF4-FFF2-40B4-BE49-F238E27FC236}">
                <a16:creationId xmlns:a16="http://schemas.microsoft.com/office/drawing/2014/main" id="{BDE316C2-287A-B0B6-00AB-8BB18A85D98C}"/>
              </a:ext>
            </a:extLst>
          </p:cNvPr>
          <p:cNvSpPr/>
          <p:nvPr/>
        </p:nvSpPr>
        <p:spPr>
          <a:xfrm>
            <a:off x="4038600" y="3886199"/>
            <a:ext cx="228600" cy="198120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3159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C7155-F0FF-2C16-83A2-74FCC9A242B3}"/>
              </a:ext>
            </a:extLst>
          </p:cNvPr>
          <p:cNvSpPr>
            <a:spLocks noGrp="1"/>
          </p:cNvSpPr>
          <p:nvPr>
            <p:ph type="title"/>
          </p:nvPr>
        </p:nvSpPr>
        <p:spPr>
          <a:xfrm>
            <a:off x="502920" y="310896"/>
            <a:ext cx="9052560" cy="492443"/>
          </a:xfrm>
        </p:spPr>
        <p:txBody>
          <a:bodyPr>
            <a:normAutofit fontScale="90000"/>
          </a:bodyPr>
          <a:lstStyle/>
          <a:p>
            <a:r>
              <a:rPr lang="en-US" sz="3200" dirty="0"/>
              <a:t>Racial Equity </a:t>
            </a:r>
          </a:p>
        </p:txBody>
      </p:sp>
      <p:pic>
        <p:nvPicPr>
          <p:cNvPr id="4" name="Picture 3">
            <a:extLst>
              <a:ext uri="{FF2B5EF4-FFF2-40B4-BE49-F238E27FC236}">
                <a16:creationId xmlns:a16="http://schemas.microsoft.com/office/drawing/2014/main" id="{3D453DC1-6D1E-FAF2-FD0E-57B490F21AD6}"/>
              </a:ext>
            </a:extLst>
          </p:cNvPr>
          <p:cNvPicPr>
            <a:picLocks noChangeAspect="1"/>
          </p:cNvPicPr>
          <p:nvPr/>
        </p:nvPicPr>
        <p:blipFill>
          <a:blip r:embed="rId2"/>
          <a:stretch>
            <a:fillRect/>
          </a:stretch>
        </p:blipFill>
        <p:spPr>
          <a:xfrm>
            <a:off x="304800" y="1219200"/>
            <a:ext cx="9673260" cy="6011885"/>
          </a:xfrm>
          <a:prstGeom prst="rect">
            <a:avLst/>
          </a:prstGeom>
        </p:spPr>
      </p:pic>
    </p:spTree>
    <p:extLst>
      <p:ext uri="{BB962C8B-B14F-4D97-AF65-F5344CB8AC3E}">
        <p14:creationId xmlns:p14="http://schemas.microsoft.com/office/powerpoint/2010/main" val="38318656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9347</TotalTime>
  <Words>1713</Words>
  <Application>Microsoft Office PowerPoint</Application>
  <PresentationFormat>Custom</PresentationFormat>
  <Paragraphs>312</Paragraphs>
  <Slides>33</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41" baseType="lpstr">
      <vt:lpstr>Arial</vt:lpstr>
      <vt:lpstr>Arial Black</vt:lpstr>
      <vt:lpstr>Calibri</vt:lpstr>
      <vt:lpstr>Calibri Light</vt:lpstr>
      <vt:lpstr>Symbol</vt:lpstr>
      <vt:lpstr>Times New Roman</vt:lpstr>
      <vt:lpstr>Office Theme</vt:lpstr>
      <vt:lpstr>Macro-Enabled Worksheet</vt:lpstr>
      <vt:lpstr>PowerPoint Presentation</vt:lpstr>
      <vt:lpstr>Supportive Services  &amp; TBRA</vt:lpstr>
      <vt:lpstr>Supportive Services  &amp; TBRA</vt:lpstr>
      <vt:lpstr>Application Cycle </vt:lpstr>
      <vt:lpstr>Spending Goals</vt:lpstr>
      <vt:lpstr>Not Meeting Spending Goals</vt:lpstr>
      <vt:lpstr>Recapture of Funds</vt:lpstr>
      <vt:lpstr>Navigating the Application </vt:lpstr>
      <vt:lpstr>Racial Equity </vt:lpstr>
      <vt:lpstr>Table of Contents </vt:lpstr>
      <vt:lpstr>Threshold Requirements</vt:lpstr>
      <vt:lpstr>Applicant Information </vt:lpstr>
      <vt:lpstr>Eligibility </vt:lpstr>
      <vt:lpstr>Program Plan and Narrative 30 pts </vt:lpstr>
      <vt:lpstr>Project Description 10 pts</vt:lpstr>
      <vt:lpstr>Project Information </vt:lpstr>
      <vt:lpstr>Project Information 20 pts (10 pts per tab)</vt:lpstr>
      <vt:lpstr>Project Information 20 pts (10 pts per tab)</vt:lpstr>
      <vt:lpstr>Project Information: TBRA</vt:lpstr>
      <vt:lpstr>Reporting 5pts </vt:lpstr>
      <vt:lpstr>Reporting Ability – 5 pts  Project Info E </vt:lpstr>
      <vt:lpstr>Need Analysis 15 pts</vt:lpstr>
      <vt:lpstr>Program Goals– 10 pts  </vt:lpstr>
      <vt:lpstr>  Sound Budget Financial Controls -15 points Project Budget Tabs</vt:lpstr>
      <vt:lpstr>Financial Controls: 8 pts</vt:lpstr>
      <vt:lpstr>Financial Controls: 8 pts</vt:lpstr>
      <vt:lpstr>Sound Budget: 7 pts</vt:lpstr>
      <vt:lpstr>Budget Worksheet SS and TBRA</vt:lpstr>
      <vt:lpstr>Budget Summary </vt:lpstr>
      <vt:lpstr>Capacity and Experience 15 pts. </vt:lpstr>
      <vt:lpstr>Certification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HOME-ARP Qualifying Populations - CoC/ESG Eligible Participants Crosswalk</dc:title>
  <dc:creator>HUD</dc:creator>
  <cp:keywords>HOME-ARP Qualifying Populations; ESG and CoC Eligible Participants; Additional Resources; HOME-ARP</cp:keywords>
  <cp:lastModifiedBy>Tamara Stewart</cp:lastModifiedBy>
  <cp:revision>24</cp:revision>
  <cp:lastPrinted>2023-05-05T19:01:33Z</cp:lastPrinted>
  <dcterms:created xsi:type="dcterms:W3CDTF">2023-04-17T16:02:55Z</dcterms:created>
  <dcterms:modified xsi:type="dcterms:W3CDTF">2024-01-30T21:30:13Z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2023-02-13T00:00:00Z</vt:filetime>
  </property>
  <property fmtid="{D5CDD505-2E9C-101B-9397-08002B2CF9AE}" pid="3" name="Creator">
    <vt:lpwstr>Microsoft® Word for Microsoft 365</vt:lpwstr>
  </property>
  <property fmtid="{D5CDD505-2E9C-101B-9397-08002B2CF9AE}" pid="4" name="LastSaved">
    <vt:filetime>2023-04-17T00:00:00Z</vt:filetime>
  </property>
</Properties>
</file>